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7"/>
    <p:sldMasterId id="2147483678" r:id="rId8"/>
    <p:sldMasterId id="2147483691" r:id="rId9"/>
    <p:sldMasterId id="2147483697" r:id="rId10"/>
    <p:sldMasterId id="2147483709" r:id="rId11"/>
    <p:sldMasterId id="2147483745" r:id="rId12"/>
    <p:sldMasterId id="2147483757" r:id="rId13"/>
    <p:sldMasterId id="2147483759" r:id="rId14"/>
  </p:sldMasterIdLst>
  <p:notesMasterIdLst>
    <p:notesMasterId r:id="rId50"/>
  </p:notesMasterIdLst>
  <p:sldIdLst>
    <p:sldId id="360" r:id="rId15"/>
    <p:sldId id="367" r:id="rId16"/>
    <p:sldId id="363" r:id="rId17"/>
    <p:sldId id="2209" r:id="rId18"/>
    <p:sldId id="2076136513" r:id="rId19"/>
    <p:sldId id="2076136523" r:id="rId20"/>
    <p:sldId id="2076136524" r:id="rId21"/>
    <p:sldId id="2076136525" r:id="rId22"/>
    <p:sldId id="2076136526" r:id="rId23"/>
    <p:sldId id="2076136527" r:id="rId24"/>
    <p:sldId id="2076136528" r:id="rId25"/>
    <p:sldId id="2076136529" r:id="rId26"/>
    <p:sldId id="2076136530" r:id="rId27"/>
    <p:sldId id="2076136531" r:id="rId28"/>
    <p:sldId id="10548" r:id="rId29"/>
    <p:sldId id="2167" r:id="rId30"/>
    <p:sldId id="2076136539" r:id="rId31"/>
    <p:sldId id="2076136538" r:id="rId32"/>
    <p:sldId id="2076136537" r:id="rId33"/>
    <p:sldId id="2076136535" r:id="rId34"/>
    <p:sldId id="378" r:id="rId35"/>
    <p:sldId id="379" r:id="rId36"/>
    <p:sldId id="2217" r:id="rId37"/>
    <p:sldId id="2216" r:id="rId38"/>
    <p:sldId id="1880" r:id="rId39"/>
    <p:sldId id="2202" r:id="rId40"/>
    <p:sldId id="2076136540" r:id="rId41"/>
    <p:sldId id="2076136541" r:id="rId42"/>
    <p:sldId id="2211" r:id="rId43"/>
    <p:sldId id="2212" r:id="rId44"/>
    <p:sldId id="2221" r:id="rId45"/>
    <p:sldId id="2213" r:id="rId46"/>
    <p:sldId id="2214" r:id="rId47"/>
    <p:sldId id="2207" r:id="rId48"/>
    <p:sldId id="221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E60D81-6722-4486-9000-307A89853BDD}">
          <p14:sldIdLst>
            <p14:sldId id="360"/>
            <p14:sldId id="367"/>
            <p14:sldId id="363"/>
            <p14:sldId id="2209"/>
            <p14:sldId id="2076136513"/>
            <p14:sldId id="2076136523"/>
            <p14:sldId id="2076136524"/>
            <p14:sldId id="2076136525"/>
            <p14:sldId id="2076136526"/>
            <p14:sldId id="2076136527"/>
            <p14:sldId id="2076136528"/>
            <p14:sldId id="2076136529"/>
            <p14:sldId id="2076136530"/>
            <p14:sldId id="2076136531"/>
            <p14:sldId id="10548"/>
            <p14:sldId id="2167"/>
            <p14:sldId id="2076136539"/>
            <p14:sldId id="2076136538"/>
            <p14:sldId id="2076136537"/>
            <p14:sldId id="2076136535"/>
            <p14:sldId id="378"/>
            <p14:sldId id="379"/>
            <p14:sldId id="2217"/>
            <p14:sldId id="2216"/>
            <p14:sldId id="1880"/>
            <p14:sldId id="2202"/>
            <p14:sldId id="2076136540"/>
            <p14:sldId id="2076136541"/>
            <p14:sldId id="2211"/>
            <p14:sldId id="2212"/>
            <p14:sldId id="2221"/>
            <p14:sldId id="2213"/>
            <p14:sldId id="2214"/>
            <p14:sldId id="2207"/>
            <p14:sldId id="2215"/>
          </p14:sldIdLst>
        </p14:section>
        <p14:section name="Font &amp; Color Palette" id="{8220A187-F576-4A1C-A34C-AD9235DCBA82}">
          <p14:sldIdLst/>
        </p14:section>
        <p14:section name="Industry/Practice Cover Slides" id="{0D191388-A7F6-41B7-857D-AA2398CD42D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ks Kenins" initials="AK" lastIdx="20" clrIdx="2">
    <p:extLst>
      <p:ext uri="{19B8F6BF-5375-455C-9EA6-DF929625EA0E}">
        <p15:presenceInfo xmlns:p15="http://schemas.microsoft.com/office/powerpoint/2012/main" userId="S-1-5-21-1766800075-1990694155-1600549713-2341" providerId="AD"/>
      </p:ext>
    </p:extLst>
  </p:cmAuthor>
  <p:cmAuthor id="2" name="Michael Strand" initials="MS" lastIdx="29" clrIdx="1">
    <p:extLst>
      <p:ext uri="{19B8F6BF-5375-455C-9EA6-DF929625EA0E}">
        <p15:presenceInfo xmlns:p15="http://schemas.microsoft.com/office/powerpoint/2012/main" userId="S-1-5-21-316711475-3952023536-3949259652-12239" providerId="AD"/>
      </p:ext>
    </p:extLst>
  </p:cmAuthor>
  <p:cmAuthor id="3" name="Hannah Story" initials="HS" lastIdx="19" clrIdx="3">
    <p:extLst>
      <p:ext uri="{19B8F6BF-5375-455C-9EA6-DF929625EA0E}">
        <p15:presenceInfo xmlns:p15="http://schemas.microsoft.com/office/powerpoint/2012/main" userId="S-1-5-21-316711475-3952023536-3949259652-67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D4F"/>
    <a:srgbClr val="D9D9D9"/>
    <a:srgbClr val="F72F42"/>
    <a:srgbClr val="E1E9EB"/>
    <a:srgbClr val="666666"/>
    <a:srgbClr val="2458DE"/>
    <a:srgbClr val="111932"/>
    <a:srgbClr val="ECF2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8C59A4-CE72-47AE-8EB5-048004A2C934}" v="73" dt="2020-01-20T19:31:24.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3979" autoAdjust="0"/>
  </p:normalViewPr>
  <p:slideViewPr>
    <p:cSldViewPr snapToGrid="0">
      <p:cViewPr varScale="1">
        <p:scale>
          <a:sx n="92" d="100"/>
          <a:sy n="92" d="100"/>
        </p:scale>
        <p:origin x="5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1.xml"/><Relationship Id="rId12" Type="http://schemas.openxmlformats.org/officeDocument/2006/relationships/slideMaster" Target="slideMasters/slideMaster6.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10" Type="http://schemas.openxmlformats.org/officeDocument/2006/relationships/slideMaster" Target="slideMasters/slideMaster4.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microsoft.com/office/2015/10/relationships/revisionInfo" Target="revisionInfo.xml"/><Relationship Id="rId8" Type="http://schemas.openxmlformats.org/officeDocument/2006/relationships/slideMaster" Target="slideMasters/slideMaster2.xml"/><Relationship Id="rId51" Type="http://schemas.openxmlformats.org/officeDocument/2006/relationships/commentAuthors" Target="commentAuthors.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svg"/><Relationship Id="rId3" Type="http://schemas.openxmlformats.org/officeDocument/2006/relationships/image" Target="../media/image132.svg"/><Relationship Id="rId7" Type="http://schemas.openxmlformats.org/officeDocument/2006/relationships/image" Target="../media/image136.svg"/><Relationship Id="rId12"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hyperlink" Target="https://msdynamicsworld.com/story/how-use-power-automate-extract-data-microsoft-dynamics-365-finance-and-operations-data" TargetMode="External"/><Relationship Id="rId6" Type="http://schemas.openxmlformats.org/officeDocument/2006/relationships/image" Target="../media/image134.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6.png"/><Relationship Id="rId4" Type="http://schemas.openxmlformats.org/officeDocument/2006/relationships/image" Target="../media/image133.png"/><Relationship Id="rId9" Type="http://schemas.openxmlformats.org/officeDocument/2006/relationships/image" Target="../media/image1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svg"/><Relationship Id="rId3" Type="http://schemas.openxmlformats.org/officeDocument/2006/relationships/image" Target="../media/image132.svg"/><Relationship Id="rId7" Type="http://schemas.openxmlformats.org/officeDocument/2006/relationships/image" Target="../media/image136.svg"/><Relationship Id="rId12" Type="http://schemas.openxmlformats.org/officeDocument/2006/relationships/image" Target="../media/image137.png"/><Relationship Id="rId1" Type="http://schemas.openxmlformats.org/officeDocument/2006/relationships/image" Target="../media/image132.png"/><Relationship Id="rId6" Type="http://schemas.openxmlformats.org/officeDocument/2006/relationships/image" Target="../media/image134.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6.png"/><Relationship Id="rId4" Type="http://schemas.openxmlformats.org/officeDocument/2006/relationships/image" Target="../media/image133.png"/><Relationship Id="rId9" Type="http://schemas.openxmlformats.org/officeDocument/2006/relationships/image" Target="../media/image138.svg"/><Relationship Id="rId14" Type="http://schemas.openxmlformats.org/officeDocument/2006/relationships/hyperlink" Target="https://msdynamicsworld.com/story/how-use-power-automate-extract-data-microsoft-dynamics-365-finance-and-operations-data" TargetMode="Externa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114EA7-FB60-4DAD-8F54-55812C05FD5B}" type="doc">
      <dgm:prSet loTypeId="urn:microsoft.com/office/officeart/2018/2/layout/IconVerticalSolidList" loCatId="icon" qsTypeId="urn:microsoft.com/office/officeart/2005/8/quickstyle/simple4" qsCatId="simple" csTypeId="urn:microsoft.com/office/officeart/2005/8/colors/accent0_1" csCatId="mainScheme" phldr="1"/>
      <dgm:spPr/>
      <dgm:t>
        <a:bodyPr/>
        <a:lstStyle/>
        <a:p>
          <a:endParaRPr lang="en-US"/>
        </a:p>
      </dgm:t>
    </dgm:pt>
    <dgm:pt modelId="{8683A22F-6EF5-4F8A-AE50-DCBC905F07CE}">
      <dgm:prSet/>
      <dgm:spPr/>
      <dgm:t>
        <a:bodyPr/>
        <a:lstStyle/>
        <a:p>
          <a:pPr>
            <a:lnSpc>
              <a:spcPct val="100000"/>
            </a:lnSpc>
          </a:pPr>
          <a:r>
            <a:rPr lang="en-US" dirty="0"/>
            <a:t>Dynamics 365, CDS, Flow, and </a:t>
          </a:r>
          <a:r>
            <a:rPr lang="en-US" dirty="0" err="1"/>
            <a:t>PowerApps</a:t>
          </a:r>
          <a:r>
            <a:rPr lang="en-US" dirty="0"/>
            <a:t> are the same platform</a:t>
          </a:r>
        </a:p>
      </dgm:t>
    </dgm:pt>
    <dgm:pt modelId="{72282200-F414-4AC1-983E-96C917B22BB2}" type="parTrans" cxnId="{020F9B7A-6FA5-4EB8-AF25-DC37A2083F03}">
      <dgm:prSet/>
      <dgm:spPr/>
      <dgm:t>
        <a:bodyPr/>
        <a:lstStyle/>
        <a:p>
          <a:endParaRPr lang="en-US"/>
        </a:p>
      </dgm:t>
    </dgm:pt>
    <dgm:pt modelId="{0B5EA9FD-89A7-4E0B-8867-A7B5E0CD2E0E}" type="sibTrans" cxnId="{020F9B7A-6FA5-4EB8-AF25-DC37A2083F03}">
      <dgm:prSet/>
      <dgm:spPr/>
      <dgm:t>
        <a:bodyPr/>
        <a:lstStyle/>
        <a:p>
          <a:endParaRPr lang="en-US"/>
        </a:p>
      </dgm:t>
    </dgm:pt>
    <dgm:pt modelId="{64A51297-A5B3-4E7B-9BA1-A498FA47059F}">
      <dgm:prSet/>
      <dgm:spPr/>
      <dgm:t>
        <a:bodyPr/>
        <a:lstStyle/>
        <a:p>
          <a:pPr>
            <a:lnSpc>
              <a:spcPct val="100000"/>
            </a:lnSpc>
          </a:pPr>
          <a:r>
            <a:rPr lang="en-US" dirty="0"/>
            <a:t>Flow and Power Apps can be included in D365 solutions</a:t>
          </a:r>
        </a:p>
      </dgm:t>
    </dgm:pt>
    <dgm:pt modelId="{4CBABD04-F140-442D-80F8-A2CDB69DB89B}" type="parTrans" cxnId="{0A5E4864-4B9C-4F09-BD8B-44846283661C}">
      <dgm:prSet/>
      <dgm:spPr/>
      <dgm:t>
        <a:bodyPr/>
        <a:lstStyle/>
        <a:p>
          <a:endParaRPr lang="en-US"/>
        </a:p>
      </dgm:t>
    </dgm:pt>
    <dgm:pt modelId="{4CFBBDBF-69A0-487A-9017-C0653EF956DC}" type="sibTrans" cxnId="{0A5E4864-4B9C-4F09-BD8B-44846283661C}">
      <dgm:prSet/>
      <dgm:spPr/>
      <dgm:t>
        <a:bodyPr/>
        <a:lstStyle/>
        <a:p>
          <a:endParaRPr lang="en-US"/>
        </a:p>
      </dgm:t>
    </dgm:pt>
    <dgm:pt modelId="{136FC064-06CC-44A1-AAD8-895733027118}">
      <dgm:prSet/>
      <dgm:spPr/>
      <dgm:t>
        <a:bodyPr/>
        <a:lstStyle/>
        <a:p>
          <a:pPr>
            <a:lnSpc>
              <a:spcPct val="100000"/>
            </a:lnSpc>
          </a:pPr>
          <a:r>
            <a:rPr lang="en-US" dirty="0"/>
            <a:t>Flow definition is stored in the CDS (D365 database)</a:t>
          </a:r>
        </a:p>
      </dgm:t>
    </dgm:pt>
    <dgm:pt modelId="{878C06A1-EFB5-45D8-BDC3-0265DC375294}" type="parTrans" cxnId="{0EF90C36-7120-4E26-B412-2D37380295C9}">
      <dgm:prSet/>
      <dgm:spPr/>
      <dgm:t>
        <a:bodyPr/>
        <a:lstStyle/>
        <a:p>
          <a:endParaRPr lang="en-US"/>
        </a:p>
      </dgm:t>
    </dgm:pt>
    <dgm:pt modelId="{CF147A39-EAFC-4812-8E97-3F4CDE1E4CDF}" type="sibTrans" cxnId="{0EF90C36-7120-4E26-B412-2D37380295C9}">
      <dgm:prSet/>
      <dgm:spPr/>
      <dgm:t>
        <a:bodyPr/>
        <a:lstStyle/>
        <a:p>
          <a:endParaRPr lang="en-US"/>
        </a:p>
      </dgm:t>
    </dgm:pt>
    <dgm:pt modelId="{E9D553BD-4EFD-4DC1-A13E-9EB270F40C64}">
      <dgm:prSet/>
      <dgm:spPr/>
      <dgm:t>
        <a:bodyPr/>
        <a:lstStyle/>
        <a:p>
          <a:pPr>
            <a:lnSpc>
              <a:spcPct val="100000"/>
            </a:lnSpc>
          </a:pPr>
          <a:r>
            <a:rPr lang="en-US" dirty="0"/>
            <a:t>Flow is more performant than workflow</a:t>
          </a:r>
        </a:p>
      </dgm:t>
    </dgm:pt>
    <dgm:pt modelId="{487E391A-33FF-47E9-B008-6C3C2FE98E8A}" type="parTrans" cxnId="{32199E4C-6361-41AD-8B55-8E0EB9723BDF}">
      <dgm:prSet/>
      <dgm:spPr/>
      <dgm:t>
        <a:bodyPr/>
        <a:lstStyle/>
        <a:p>
          <a:endParaRPr lang="en-US"/>
        </a:p>
      </dgm:t>
    </dgm:pt>
    <dgm:pt modelId="{53D14868-4D87-4F05-9DD8-C4970B35B2D6}" type="sibTrans" cxnId="{32199E4C-6361-41AD-8B55-8E0EB9723BDF}">
      <dgm:prSet/>
      <dgm:spPr/>
      <dgm:t>
        <a:bodyPr/>
        <a:lstStyle/>
        <a:p>
          <a:endParaRPr lang="en-US"/>
        </a:p>
      </dgm:t>
    </dgm:pt>
    <dgm:pt modelId="{3DDD5AC6-FD5E-4EF5-B7A7-477C67124E9E}">
      <dgm:prSet/>
      <dgm:spPr/>
      <dgm:t>
        <a:bodyPr/>
        <a:lstStyle/>
        <a:p>
          <a:pPr>
            <a:lnSpc>
              <a:spcPct val="100000"/>
            </a:lnSpc>
          </a:pPr>
          <a:r>
            <a:rPr lang="en-US" dirty="0"/>
            <a:t>Use canvas apps to extend user experience</a:t>
          </a:r>
        </a:p>
      </dgm:t>
    </dgm:pt>
    <dgm:pt modelId="{3F90A365-9D41-4A9D-967E-8D093E3AA27E}" type="parTrans" cxnId="{C4B397FC-8A8D-4D6C-8931-66F061659D68}">
      <dgm:prSet/>
      <dgm:spPr/>
      <dgm:t>
        <a:bodyPr/>
        <a:lstStyle/>
        <a:p>
          <a:endParaRPr lang="en-US"/>
        </a:p>
      </dgm:t>
    </dgm:pt>
    <dgm:pt modelId="{BA28AFCE-BDEE-4C41-9222-6E892767A0CB}" type="sibTrans" cxnId="{C4B397FC-8A8D-4D6C-8931-66F061659D68}">
      <dgm:prSet/>
      <dgm:spPr/>
      <dgm:t>
        <a:bodyPr/>
        <a:lstStyle/>
        <a:p>
          <a:endParaRPr lang="en-US"/>
        </a:p>
      </dgm:t>
    </dgm:pt>
    <dgm:pt modelId="{3BCB90D5-7436-4827-9038-BD80C15F1E69}">
      <dgm:prSet/>
      <dgm:spPr/>
      <dgm:t>
        <a:bodyPr/>
        <a:lstStyle/>
        <a:p>
          <a:pPr>
            <a:lnSpc>
              <a:spcPct val="100000"/>
            </a:lnSpc>
          </a:pPr>
          <a:r>
            <a:rPr lang="en-US" dirty="0"/>
            <a:t>Using Flow for data </a:t>
          </a:r>
          <a:r>
            <a:rPr lang="en-US" dirty="0" err="1"/>
            <a:t>eport</a:t>
          </a:r>
          <a:r>
            <a:rPr lang="en-US" dirty="0"/>
            <a:t> in F&amp;O </a:t>
          </a:r>
          <a:r>
            <a:rPr lang="en-US" b="0" i="0" dirty="0">
              <a:hlinkClick xmlns:r="http://schemas.openxmlformats.org/officeDocument/2006/relationships" r:id="rId1" tooltip="https://msdynamicsworld.com/story/how-use-power-automate-extract-data-microsoft-dynamics-365-finance-and-operations-data"/>
            </a:rPr>
            <a:t>https://msdynamicsworld.com/story/how-use-power-automate-extract-data-microsoft-dynamics-365-finance-and-operations-data</a:t>
          </a:r>
          <a:endParaRPr lang="en-US" dirty="0"/>
        </a:p>
      </dgm:t>
    </dgm:pt>
    <dgm:pt modelId="{7C5BE8AC-B86D-4920-AF52-3CEB61836694}" type="parTrans" cxnId="{03773E80-1663-4420-8480-5FC54E48080D}">
      <dgm:prSet/>
      <dgm:spPr/>
      <dgm:t>
        <a:bodyPr/>
        <a:lstStyle/>
        <a:p>
          <a:endParaRPr lang="en-US"/>
        </a:p>
      </dgm:t>
    </dgm:pt>
    <dgm:pt modelId="{DB036FBA-C047-4023-A938-65C864B61DD4}" type="sibTrans" cxnId="{03773E80-1663-4420-8480-5FC54E48080D}">
      <dgm:prSet/>
      <dgm:spPr/>
      <dgm:t>
        <a:bodyPr/>
        <a:lstStyle/>
        <a:p>
          <a:endParaRPr lang="en-US"/>
        </a:p>
      </dgm:t>
    </dgm:pt>
    <dgm:pt modelId="{BC915750-4F5E-4DF9-BBDC-10C5291F74BA}" type="pres">
      <dgm:prSet presAssocID="{B3114EA7-FB60-4DAD-8F54-55812C05FD5B}" presName="root" presStyleCnt="0">
        <dgm:presLayoutVars>
          <dgm:dir/>
          <dgm:resizeHandles val="exact"/>
        </dgm:presLayoutVars>
      </dgm:prSet>
      <dgm:spPr/>
      <dgm:t>
        <a:bodyPr/>
        <a:lstStyle/>
        <a:p>
          <a:endParaRPr lang="en-US"/>
        </a:p>
      </dgm:t>
    </dgm:pt>
    <dgm:pt modelId="{CD2CDAF8-EC18-4D24-9EB2-8D503F095A3B}" type="pres">
      <dgm:prSet presAssocID="{8683A22F-6EF5-4F8A-AE50-DCBC905F07CE}" presName="compNode" presStyleCnt="0"/>
      <dgm:spPr/>
    </dgm:pt>
    <dgm:pt modelId="{F1E05FEF-94CA-4EEB-AFB1-16B708048D83}" type="pres">
      <dgm:prSet presAssocID="{8683A22F-6EF5-4F8A-AE50-DCBC905F07CE}" presName="bgRect" presStyleLbl="bgShp" presStyleIdx="0" presStyleCnt="6"/>
      <dgm:spPr/>
    </dgm:pt>
    <dgm:pt modelId="{5C44E04B-8BAC-4CE6-BD95-64AE210C9C03}" type="pres">
      <dgm:prSet presAssocID="{8683A22F-6EF5-4F8A-AE50-DCBC905F07CE}" presName="iconRect" presStyleLbl="node1" presStyleIdx="0" presStyleCnt="6"/>
      <dgm:spPr>
        <a:blipFill>
          <a:blip xmlns:r="http://schemas.openxmlformats.org/officeDocument/2006/relationships"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dgm:spPr>
      <dgm:t>
        <a:bodyPr/>
        <a:lstStyle/>
        <a:p>
          <a:endParaRPr lang="en-US"/>
        </a:p>
      </dgm:t>
      <dgm:extLst>
        <a:ext uri="{E40237B7-FDA0-4F09-8148-C483321AD2D9}">
          <dgm14:cNvPr xmlns:dgm14="http://schemas.microsoft.com/office/drawing/2010/diagram" id="0" name="" descr="Checkmark"/>
        </a:ext>
      </dgm:extLst>
    </dgm:pt>
    <dgm:pt modelId="{8A296D17-6410-4850-B6BE-FCC4592E1CBD}" type="pres">
      <dgm:prSet presAssocID="{8683A22F-6EF5-4F8A-AE50-DCBC905F07CE}" presName="spaceRect" presStyleCnt="0"/>
      <dgm:spPr/>
    </dgm:pt>
    <dgm:pt modelId="{4DE853BE-874C-43E5-BF8F-E47B6B8E8158}" type="pres">
      <dgm:prSet presAssocID="{8683A22F-6EF5-4F8A-AE50-DCBC905F07CE}" presName="parTx" presStyleLbl="revTx" presStyleIdx="0" presStyleCnt="6">
        <dgm:presLayoutVars>
          <dgm:chMax val="0"/>
          <dgm:chPref val="0"/>
        </dgm:presLayoutVars>
      </dgm:prSet>
      <dgm:spPr/>
      <dgm:t>
        <a:bodyPr/>
        <a:lstStyle/>
        <a:p>
          <a:endParaRPr lang="en-US"/>
        </a:p>
      </dgm:t>
    </dgm:pt>
    <dgm:pt modelId="{7507D038-8265-40F8-A022-0A6C896734BB}" type="pres">
      <dgm:prSet presAssocID="{0B5EA9FD-89A7-4E0B-8867-A7B5E0CD2E0E}" presName="sibTrans" presStyleCnt="0"/>
      <dgm:spPr/>
    </dgm:pt>
    <dgm:pt modelId="{FDF388F3-4996-451E-AA91-8EC26B863E15}" type="pres">
      <dgm:prSet presAssocID="{64A51297-A5B3-4E7B-9BA1-A498FA47059F}" presName="compNode" presStyleCnt="0"/>
      <dgm:spPr/>
    </dgm:pt>
    <dgm:pt modelId="{D32135C1-1F5A-4C50-8078-5ECE1BE81B64}" type="pres">
      <dgm:prSet presAssocID="{64A51297-A5B3-4E7B-9BA1-A498FA47059F}" presName="bgRect" presStyleLbl="bgShp" presStyleIdx="1" presStyleCnt="6"/>
      <dgm:spPr/>
    </dgm:pt>
    <dgm:pt modelId="{EEFFA6FB-F4F2-4314-8028-058072A7748D}" type="pres">
      <dgm:prSet presAssocID="{64A51297-A5B3-4E7B-9BA1-A498FA47059F}" presName="iconRect" presStyleLbl="node1" presStyleIdx="1" presStyleCnt="6"/>
      <dgm:spPr>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dgm:spPr>
      <dgm:t>
        <a:bodyPr/>
        <a:lstStyle/>
        <a:p>
          <a:endParaRPr lang="en-US"/>
        </a:p>
      </dgm:t>
      <dgm:extLst>
        <a:ext uri="{E40237B7-FDA0-4F09-8148-C483321AD2D9}">
          <dgm14:cNvPr xmlns:dgm14="http://schemas.microsoft.com/office/drawing/2010/diagram" id="0" name="" descr="Lightbulb"/>
        </a:ext>
      </dgm:extLst>
    </dgm:pt>
    <dgm:pt modelId="{F366CA99-E06C-40A4-AC5A-66ECB120B5C1}" type="pres">
      <dgm:prSet presAssocID="{64A51297-A5B3-4E7B-9BA1-A498FA47059F}" presName="spaceRect" presStyleCnt="0"/>
      <dgm:spPr/>
    </dgm:pt>
    <dgm:pt modelId="{A16C22AC-B644-4FBD-AB62-377C3C6CD6E9}" type="pres">
      <dgm:prSet presAssocID="{64A51297-A5B3-4E7B-9BA1-A498FA47059F}" presName="parTx" presStyleLbl="revTx" presStyleIdx="1" presStyleCnt="6">
        <dgm:presLayoutVars>
          <dgm:chMax val="0"/>
          <dgm:chPref val="0"/>
        </dgm:presLayoutVars>
      </dgm:prSet>
      <dgm:spPr/>
      <dgm:t>
        <a:bodyPr/>
        <a:lstStyle/>
        <a:p>
          <a:endParaRPr lang="en-US"/>
        </a:p>
      </dgm:t>
    </dgm:pt>
    <dgm:pt modelId="{5DBACADF-3B51-4A94-8F78-3CE74D9D3722}" type="pres">
      <dgm:prSet presAssocID="{4CFBBDBF-69A0-487A-9017-C0653EF956DC}" presName="sibTrans" presStyleCnt="0"/>
      <dgm:spPr/>
    </dgm:pt>
    <dgm:pt modelId="{5F5B10AF-BAC2-498E-AF70-A20DAB56583E}" type="pres">
      <dgm:prSet presAssocID="{136FC064-06CC-44A1-AAD8-895733027118}" presName="compNode" presStyleCnt="0"/>
      <dgm:spPr/>
    </dgm:pt>
    <dgm:pt modelId="{E8900258-65A6-4E33-BCCA-6B98BAA111ED}" type="pres">
      <dgm:prSet presAssocID="{136FC064-06CC-44A1-AAD8-895733027118}" presName="bgRect" presStyleLbl="bgShp" presStyleIdx="2" presStyleCnt="6"/>
      <dgm:spPr/>
    </dgm:pt>
    <dgm:pt modelId="{72C437BA-3932-4FE8-83E8-77CFB85D89B2}" type="pres">
      <dgm:prSet presAssocID="{136FC064-06CC-44A1-AAD8-895733027118}" presName="iconRect" presStyleLbl="node1" presStyleIdx="2" presStyleCnt="6"/>
      <dgm:spPr>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dgm:spPr>
      <dgm:t>
        <a:bodyPr/>
        <a:lstStyle/>
        <a:p>
          <a:endParaRPr lang="en-US"/>
        </a:p>
      </dgm:t>
      <dgm:extLst>
        <a:ext uri="{E40237B7-FDA0-4F09-8148-C483321AD2D9}">
          <dgm14:cNvPr xmlns:dgm14="http://schemas.microsoft.com/office/drawing/2010/diagram" id="0" name="" descr="Database"/>
        </a:ext>
      </dgm:extLst>
    </dgm:pt>
    <dgm:pt modelId="{2EFECDF6-220F-4032-9134-D8DF9D674D89}" type="pres">
      <dgm:prSet presAssocID="{136FC064-06CC-44A1-AAD8-895733027118}" presName="spaceRect" presStyleCnt="0"/>
      <dgm:spPr/>
    </dgm:pt>
    <dgm:pt modelId="{F5EED334-347D-4E4B-A3C1-4641449C56E6}" type="pres">
      <dgm:prSet presAssocID="{136FC064-06CC-44A1-AAD8-895733027118}" presName="parTx" presStyleLbl="revTx" presStyleIdx="2" presStyleCnt="6">
        <dgm:presLayoutVars>
          <dgm:chMax val="0"/>
          <dgm:chPref val="0"/>
        </dgm:presLayoutVars>
      </dgm:prSet>
      <dgm:spPr/>
      <dgm:t>
        <a:bodyPr/>
        <a:lstStyle/>
        <a:p>
          <a:endParaRPr lang="en-US"/>
        </a:p>
      </dgm:t>
    </dgm:pt>
    <dgm:pt modelId="{B840E479-3C9D-4578-BAFD-55FC74A5BB68}" type="pres">
      <dgm:prSet presAssocID="{CF147A39-EAFC-4812-8E97-3F4CDE1E4CDF}" presName="sibTrans" presStyleCnt="0"/>
      <dgm:spPr/>
    </dgm:pt>
    <dgm:pt modelId="{DDF38674-1608-435F-B2E9-6F92BE1D62D5}" type="pres">
      <dgm:prSet presAssocID="{E9D553BD-4EFD-4DC1-A13E-9EB270F40C64}" presName="compNode" presStyleCnt="0"/>
      <dgm:spPr/>
    </dgm:pt>
    <dgm:pt modelId="{85E7C1A8-F6E0-45F8-89E8-69C671DA8CF8}" type="pres">
      <dgm:prSet presAssocID="{E9D553BD-4EFD-4DC1-A13E-9EB270F40C64}" presName="bgRect" presStyleLbl="bgShp" presStyleIdx="3" presStyleCnt="6"/>
      <dgm:spPr/>
    </dgm:pt>
    <dgm:pt modelId="{FCF76243-19CA-48CD-8BD4-DD528FBFF951}" type="pres">
      <dgm:prSet presAssocID="{E9D553BD-4EFD-4DC1-A13E-9EB270F40C64}" presName="iconRect" presStyleLbl="node1" presStyleIdx="3" presStyleCnt="6"/>
      <dgm:spPr>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dgm:spPr>
      <dgm:t>
        <a:bodyPr/>
        <a:lstStyle/>
        <a:p>
          <a:endParaRPr lang="en-US"/>
        </a:p>
      </dgm:t>
      <dgm:extLst>
        <a:ext uri="{E40237B7-FDA0-4F09-8148-C483321AD2D9}">
          <dgm14:cNvPr xmlns:dgm14="http://schemas.microsoft.com/office/drawing/2010/diagram" id="0" name="" descr="Play"/>
        </a:ext>
      </dgm:extLst>
    </dgm:pt>
    <dgm:pt modelId="{10024157-9DEA-4B4B-B7F0-09479AE5D017}" type="pres">
      <dgm:prSet presAssocID="{E9D553BD-4EFD-4DC1-A13E-9EB270F40C64}" presName="spaceRect" presStyleCnt="0"/>
      <dgm:spPr/>
    </dgm:pt>
    <dgm:pt modelId="{0F87598E-CFE3-4B9D-B65B-3DA41EF35351}" type="pres">
      <dgm:prSet presAssocID="{E9D553BD-4EFD-4DC1-A13E-9EB270F40C64}" presName="parTx" presStyleLbl="revTx" presStyleIdx="3" presStyleCnt="6">
        <dgm:presLayoutVars>
          <dgm:chMax val="0"/>
          <dgm:chPref val="0"/>
        </dgm:presLayoutVars>
      </dgm:prSet>
      <dgm:spPr/>
      <dgm:t>
        <a:bodyPr/>
        <a:lstStyle/>
        <a:p>
          <a:endParaRPr lang="en-US"/>
        </a:p>
      </dgm:t>
    </dgm:pt>
    <dgm:pt modelId="{532F10A3-A1EA-4C98-9A5D-4538BA9941D5}" type="pres">
      <dgm:prSet presAssocID="{53D14868-4D87-4F05-9DD8-C4970B35B2D6}" presName="sibTrans" presStyleCnt="0"/>
      <dgm:spPr/>
    </dgm:pt>
    <dgm:pt modelId="{FC4FB68C-E989-4833-B8FF-5A0AE2434745}" type="pres">
      <dgm:prSet presAssocID="{3DDD5AC6-FD5E-4EF5-B7A7-477C67124E9E}" presName="compNode" presStyleCnt="0"/>
      <dgm:spPr/>
    </dgm:pt>
    <dgm:pt modelId="{A39366C2-44CC-4924-ABFE-B5960D937F32}" type="pres">
      <dgm:prSet presAssocID="{3DDD5AC6-FD5E-4EF5-B7A7-477C67124E9E}" presName="bgRect" presStyleLbl="bgShp" presStyleIdx="4" presStyleCnt="6"/>
      <dgm:spPr/>
    </dgm:pt>
    <dgm:pt modelId="{4A79CF4D-ED7B-46A3-8333-801326C3FB5D}" type="pres">
      <dgm:prSet presAssocID="{3DDD5AC6-FD5E-4EF5-B7A7-477C67124E9E}" presName="iconRect" presStyleLbl="node1" presStyleIdx="4" presStyleCnt="6"/>
      <dgm:spPr>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dgm:spPr>
      <dgm:t>
        <a:bodyPr/>
        <a:lstStyle/>
        <a:p>
          <a:endParaRPr lang="en-US"/>
        </a:p>
      </dgm:t>
      <dgm:extLst>
        <a:ext uri="{E40237B7-FDA0-4F09-8148-C483321AD2D9}">
          <dgm14:cNvPr xmlns:dgm14="http://schemas.microsoft.com/office/drawing/2010/diagram" id="0" name="" descr="Smart Phone"/>
        </a:ext>
      </dgm:extLst>
    </dgm:pt>
    <dgm:pt modelId="{95B29CAC-E484-4E26-8AC4-291031233A16}" type="pres">
      <dgm:prSet presAssocID="{3DDD5AC6-FD5E-4EF5-B7A7-477C67124E9E}" presName="spaceRect" presStyleCnt="0"/>
      <dgm:spPr/>
    </dgm:pt>
    <dgm:pt modelId="{AC26C4A0-50EB-409E-9CFB-64547B56E66D}" type="pres">
      <dgm:prSet presAssocID="{3DDD5AC6-FD5E-4EF5-B7A7-477C67124E9E}" presName="parTx" presStyleLbl="revTx" presStyleIdx="4" presStyleCnt="6">
        <dgm:presLayoutVars>
          <dgm:chMax val="0"/>
          <dgm:chPref val="0"/>
        </dgm:presLayoutVars>
      </dgm:prSet>
      <dgm:spPr/>
      <dgm:t>
        <a:bodyPr/>
        <a:lstStyle/>
        <a:p>
          <a:endParaRPr lang="en-US"/>
        </a:p>
      </dgm:t>
    </dgm:pt>
    <dgm:pt modelId="{B06B9B12-75F6-4E5F-8B76-E9637F93BDA7}" type="pres">
      <dgm:prSet presAssocID="{BA28AFCE-BDEE-4C41-9222-6E892767A0CB}" presName="sibTrans" presStyleCnt="0"/>
      <dgm:spPr/>
    </dgm:pt>
    <dgm:pt modelId="{BC5E8DC5-3868-4608-9F5F-5FC9CDB35CDB}" type="pres">
      <dgm:prSet presAssocID="{3BCB90D5-7436-4827-9038-BD80C15F1E69}" presName="compNode" presStyleCnt="0"/>
      <dgm:spPr/>
    </dgm:pt>
    <dgm:pt modelId="{290A1D21-1C57-4437-AC85-57462EB4A9A4}" type="pres">
      <dgm:prSet presAssocID="{3BCB90D5-7436-4827-9038-BD80C15F1E69}" presName="bgRect" presStyleLbl="bgShp" presStyleIdx="5" presStyleCnt="6"/>
      <dgm:spPr/>
    </dgm:pt>
    <dgm:pt modelId="{804C86A0-2178-4A52-A3BC-5BE02941CAF7}" type="pres">
      <dgm:prSet presAssocID="{3BCB90D5-7436-4827-9038-BD80C15F1E69}" presName="iconRect" presStyleLbl="node1" presStyleIdx="5" presStyleCnt="6"/>
      <dgm:spPr>
        <a:blipFill>
          <a:blip xmlns:r="http://schemas.openxmlformats.org/officeDocument/2006/relationships" r:embed="rId12">
            <a:extLst>
              <a:ext uri="{96DAC541-7B7A-43D3-8B79-37D633B846F1}">
                <asvg:svgBlip xmlns:asvg="http://schemas.microsoft.com/office/drawing/2016/SVG/main" xmlns="" r:embed="rId13"/>
              </a:ext>
            </a:extLst>
          </a:blip>
          <a:srcRect/>
          <a:stretch>
            <a:fillRect/>
          </a:stretch>
        </a:blipFill>
      </dgm:spPr>
      <dgm:extLst>
        <a:ext uri="{E40237B7-FDA0-4F09-8148-C483321AD2D9}">
          <dgm14:cNvPr xmlns:dgm14="http://schemas.microsoft.com/office/drawing/2010/diagram" id="0" name="" descr="Arrow Rotate right"/>
        </a:ext>
      </dgm:extLst>
    </dgm:pt>
    <dgm:pt modelId="{050D12B1-7AA6-4CF0-B7DC-94DDADC23FEA}" type="pres">
      <dgm:prSet presAssocID="{3BCB90D5-7436-4827-9038-BD80C15F1E69}" presName="spaceRect" presStyleCnt="0"/>
      <dgm:spPr/>
    </dgm:pt>
    <dgm:pt modelId="{52B6AD7A-D275-44A8-A20B-A05E271CD2C1}" type="pres">
      <dgm:prSet presAssocID="{3BCB90D5-7436-4827-9038-BD80C15F1E69}" presName="parTx" presStyleLbl="revTx" presStyleIdx="5" presStyleCnt="6">
        <dgm:presLayoutVars>
          <dgm:chMax val="0"/>
          <dgm:chPref val="0"/>
        </dgm:presLayoutVars>
      </dgm:prSet>
      <dgm:spPr/>
      <dgm:t>
        <a:bodyPr/>
        <a:lstStyle/>
        <a:p>
          <a:endParaRPr lang="en-US"/>
        </a:p>
      </dgm:t>
    </dgm:pt>
  </dgm:ptLst>
  <dgm:cxnLst>
    <dgm:cxn modelId="{0A5E4864-4B9C-4F09-BD8B-44846283661C}" srcId="{B3114EA7-FB60-4DAD-8F54-55812C05FD5B}" destId="{64A51297-A5B3-4E7B-9BA1-A498FA47059F}" srcOrd="1" destOrd="0" parTransId="{4CBABD04-F140-442D-80F8-A2CDB69DB89B}" sibTransId="{4CFBBDBF-69A0-487A-9017-C0653EF956DC}"/>
    <dgm:cxn modelId="{A8F4FC49-F83C-4FD0-A5C4-C00D7BDDD855}" type="presOf" srcId="{3BCB90D5-7436-4827-9038-BD80C15F1E69}" destId="{52B6AD7A-D275-44A8-A20B-A05E271CD2C1}" srcOrd="0" destOrd="0" presId="urn:microsoft.com/office/officeart/2018/2/layout/IconVerticalSolidList"/>
    <dgm:cxn modelId="{3DDF08F1-2CBB-45E0-8A6B-3417523867D1}" type="presOf" srcId="{3DDD5AC6-FD5E-4EF5-B7A7-477C67124E9E}" destId="{AC26C4A0-50EB-409E-9CFB-64547B56E66D}" srcOrd="0" destOrd="0" presId="urn:microsoft.com/office/officeart/2018/2/layout/IconVerticalSolidList"/>
    <dgm:cxn modelId="{0A28DC21-330A-4CE4-8C3B-3FB8548F3E1F}" type="presOf" srcId="{64A51297-A5B3-4E7B-9BA1-A498FA47059F}" destId="{A16C22AC-B644-4FBD-AB62-377C3C6CD6E9}" srcOrd="0" destOrd="0" presId="urn:microsoft.com/office/officeart/2018/2/layout/IconVerticalSolidList"/>
    <dgm:cxn modelId="{32199E4C-6361-41AD-8B55-8E0EB9723BDF}" srcId="{B3114EA7-FB60-4DAD-8F54-55812C05FD5B}" destId="{E9D553BD-4EFD-4DC1-A13E-9EB270F40C64}" srcOrd="3" destOrd="0" parTransId="{487E391A-33FF-47E9-B008-6C3C2FE98E8A}" sibTransId="{53D14868-4D87-4F05-9DD8-C4970B35B2D6}"/>
    <dgm:cxn modelId="{C4B397FC-8A8D-4D6C-8931-66F061659D68}" srcId="{B3114EA7-FB60-4DAD-8F54-55812C05FD5B}" destId="{3DDD5AC6-FD5E-4EF5-B7A7-477C67124E9E}" srcOrd="4" destOrd="0" parTransId="{3F90A365-9D41-4A9D-967E-8D093E3AA27E}" sibTransId="{BA28AFCE-BDEE-4C41-9222-6E892767A0CB}"/>
    <dgm:cxn modelId="{3C7195C6-941B-44DD-A1EA-9BB457FAEDAB}" type="presOf" srcId="{E9D553BD-4EFD-4DC1-A13E-9EB270F40C64}" destId="{0F87598E-CFE3-4B9D-B65B-3DA41EF35351}" srcOrd="0" destOrd="0" presId="urn:microsoft.com/office/officeart/2018/2/layout/IconVerticalSolidList"/>
    <dgm:cxn modelId="{AD01F6AF-9789-49E7-8984-3BEFA0437ACA}" type="presOf" srcId="{B3114EA7-FB60-4DAD-8F54-55812C05FD5B}" destId="{BC915750-4F5E-4DF9-BBDC-10C5291F74BA}" srcOrd="0" destOrd="0" presId="urn:microsoft.com/office/officeart/2018/2/layout/IconVerticalSolidList"/>
    <dgm:cxn modelId="{03773E80-1663-4420-8480-5FC54E48080D}" srcId="{B3114EA7-FB60-4DAD-8F54-55812C05FD5B}" destId="{3BCB90D5-7436-4827-9038-BD80C15F1E69}" srcOrd="5" destOrd="0" parTransId="{7C5BE8AC-B86D-4920-AF52-3CEB61836694}" sibTransId="{DB036FBA-C047-4023-A938-65C864B61DD4}"/>
    <dgm:cxn modelId="{020F9B7A-6FA5-4EB8-AF25-DC37A2083F03}" srcId="{B3114EA7-FB60-4DAD-8F54-55812C05FD5B}" destId="{8683A22F-6EF5-4F8A-AE50-DCBC905F07CE}" srcOrd="0" destOrd="0" parTransId="{72282200-F414-4AC1-983E-96C917B22BB2}" sibTransId="{0B5EA9FD-89A7-4E0B-8867-A7B5E0CD2E0E}"/>
    <dgm:cxn modelId="{551BA6C5-367D-41F1-AC4E-06B49B01A9BA}" type="presOf" srcId="{136FC064-06CC-44A1-AAD8-895733027118}" destId="{F5EED334-347D-4E4B-A3C1-4641449C56E6}" srcOrd="0" destOrd="0" presId="urn:microsoft.com/office/officeart/2018/2/layout/IconVerticalSolidList"/>
    <dgm:cxn modelId="{16B1DFA9-D281-4485-A95F-A8C9AFAE1352}" type="presOf" srcId="{8683A22F-6EF5-4F8A-AE50-DCBC905F07CE}" destId="{4DE853BE-874C-43E5-BF8F-E47B6B8E8158}" srcOrd="0" destOrd="0" presId="urn:microsoft.com/office/officeart/2018/2/layout/IconVerticalSolidList"/>
    <dgm:cxn modelId="{0EF90C36-7120-4E26-B412-2D37380295C9}" srcId="{B3114EA7-FB60-4DAD-8F54-55812C05FD5B}" destId="{136FC064-06CC-44A1-AAD8-895733027118}" srcOrd="2" destOrd="0" parTransId="{878C06A1-EFB5-45D8-BDC3-0265DC375294}" sibTransId="{CF147A39-EAFC-4812-8E97-3F4CDE1E4CDF}"/>
    <dgm:cxn modelId="{6F6519F7-F0BC-4BFB-933A-4DA33D61B52D}" type="presParOf" srcId="{BC915750-4F5E-4DF9-BBDC-10C5291F74BA}" destId="{CD2CDAF8-EC18-4D24-9EB2-8D503F095A3B}" srcOrd="0" destOrd="0" presId="urn:microsoft.com/office/officeart/2018/2/layout/IconVerticalSolidList"/>
    <dgm:cxn modelId="{C5DB32FC-D968-4CA5-AF4B-E4A45EE37580}" type="presParOf" srcId="{CD2CDAF8-EC18-4D24-9EB2-8D503F095A3B}" destId="{F1E05FEF-94CA-4EEB-AFB1-16B708048D83}" srcOrd="0" destOrd="0" presId="urn:microsoft.com/office/officeart/2018/2/layout/IconVerticalSolidList"/>
    <dgm:cxn modelId="{CD752AF1-390D-4389-905A-85614954F73D}" type="presParOf" srcId="{CD2CDAF8-EC18-4D24-9EB2-8D503F095A3B}" destId="{5C44E04B-8BAC-4CE6-BD95-64AE210C9C03}" srcOrd="1" destOrd="0" presId="urn:microsoft.com/office/officeart/2018/2/layout/IconVerticalSolidList"/>
    <dgm:cxn modelId="{5DCF0A71-AA00-407E-A186-3FB5504738DE}" type="presParOf" srcId="{CD2CDAF8-EC18-4D24-9EB2-8D503F095A3B}" destId="{8A296D17-6410-4850-B6BE-FCC4592E1CBD}" srcOrd="2" destOrd="0" presId="urn:microsoft.com/office/officeart/2018/2/layout/IconVerticalSolidList"/>
    <dgm:cxn modelId="{1B84313C-A641-4919-9317-1B394D1B58E8}" type="presParOf" srcId="{CD2CDAF8-EC18-4D24-9EB2-8D503F095A3B}" destId="{4DE853BE-874C-43E5-BF8F-E47B6B8E8158}" srcOrd="3" destOrd="0" presId="urn:microsoft.com/office/officeart/2018/2/layout/IconVerticalSolidList"/>
    <dgm:cxn modelId="{BFF20F23-67F3-4A1C-9D81-09E64BC36D84}" type="presParOf" srcId="{BC915750-4F5E-4DF9-BBDC-10C5291F74BA}" destId="{7507D038-8265-40F8-A022-0A6C896734BB}" srcOrd="1" destOrd="0" presId="urn:microsoft.com/office/officeart/2018/2/layout/IconVerticalSolidList"/>
    <dgm:cxn modelId="{AB4D6701-B681-4078-A24D-E815885438B7}" type="presParOf" srcId="{BC915750-4F5E-4DF9-BBDC-10C5291F74BA}" destId="{FDF388F3-4996-451E-AA91-8EC26B863E15}" srcOrd="2" destOrd="0" presId="urn:microsoft.com/office/officeart/2018/2/layout/IconVerticalSolidList"/>
    <dgm:cxn modelId="{5CDABCDD-D0B5-4248-A80D-764AF567190C}" type="presParOf" srcId="{FDF388F3-4996-451E-AA91-8EC26B863E15}" destId="{D32135C1-1F5A-4C50-8078-5ECE1BE81B64}" srcOrd="0" destOrd="0" presId="urn:microsoft.com/office/officeart/2018/2/layout/IconVerticalSolidList"/>
    <dgm:cxn modelId="{B212B6DE-92F7-4C7C-814B-AA6825B29B96}" type="presParOf" srcId="{FDF388F3-4996-451E-AA91-8EC26B863E15}" destId="{EEFFA6FB-F4F2-4314-8028-058072A7748D}" srcOrd="1" destOrd="0" presId="urn:microsoft.com/office/officeart/2018/2/layout/IconVerticalSolidList"/>
    <dgm:cxn modelId="{1A622800-84C8-482F-9B98-7A013F764C42}" type="presParOf" srcId="{FDF388F3-4996-451E-AA91-8EC26B863E15}" destId="{F366CA99-E06C-40A4-AC5A-66ECB120B5C1}" srcOrd="2" destOrd="0" presId="urn:microsoft.com/office/officeart/2018/2/layout/IconVerticalSolidList"/>
    <dgm:cxn modelId="{5E04FD60-C405-4A2D-858F-CA7F451AF40E}" type="presParOf" srcId="{FDF388F3-4996-451E-AA91-8EC26B863E15}" destId="{A16C22AC-B644-4FBD-AB62-377C3C6CD6E9}" srcOrd="3" destOrd="0" presId="urn:microsoft.com/office/officeart/2018/2/layout/IconVerticalSolidList"/>
    <dgm:cxn modelId="{5DC2BB4A-D867-4895-96BC-67A8E1D0F827}" type="presParOf" srcId="{BC915750-4F5E-4DF9-BBDC-10C5291F74BA}" destId="{5DBACADF-3B51-4A94-8F78-3CE74D9D3722}" srcOrd="3" destOrd="0" presId="urn:microsoft.com/office/officeart/2018/2/layout/IconVerticalSolidList"/>
    <dgm:cxn modelId="{56DC38F2-AC2C-46A8-B5BC-3250FC7E7EE6}" type="presParOf" srcId="{BC915750-4F5E-4DF9-BBDC-10C5291F74BA}" destId="{5F5B10AF-BAC2-498E-AF70-A20DAB56583E}" srcOrd="4" destOrd="0" presId="urn:microsoft.com/office/officeart/2018/2/layout/IconVerticalSolidList"/>
    <dgm:cxn modelId="{4B7963CD-BB9D-48E9-BE0A-23FF7A5DB50A}" type="presParOf" srcId="{5F5B10AF-BAC2-498E-AF70-A20DAB56583E}" destId="{E8900258-65A6-4E33-BCCA-6B98BAA111ED}" srcOrd="0" destOrd="0" presId="urn:microsoft.com/office/officeart/2018/2/layout/IconVerticalSolidList"/>
    <dgm:cxn modelId="{F172D72D-C7BC-4E97-91AE-1B401C77CFA7}" type="presParOf" srcId="{5F5B10AF-BAC2-498E-AF70-A20DAB56583E}" destId="{72C437BA-3932-4FE8-83E8-77CFB85D89B2}" srcOrd="1" destOrd="0" presId="urn:microsoft.com/office/officeart/2018/2/layout/IconVerticalSolidList"/>
    <dgm:cxn modelId="{634F54F8-478D-4E96-9DEC-5B9B97E47B80}" type="presParOf" srcId="{5F5B10AF-BAC2-498E-AF70-A20DAB56583E}" destId="{2EFECDF6-220F-4032-9134-D8DF9D674D89}" srcOrd="2" destOrd="0" presId="urn:microsoft.com/office/officeart/2018/2/layout/IconVerticalSolidList"/>
    <dgm:cxn modelId="{DA5E3F5C-3ED0-49D2-B8AD-344A095817CD}" type="presParOf" srcId="{5F5B10AF-BAC2-498E-AF70-A20DAB56583E}" destId="{F5EED334-347D-4E4B-A3C1-4641449C56E6}" srcOrd="3" destOrd="0" presId="urn:microsoft.com/office/officeart/2018/2/layout/IconVerticalSolidList"/>
    <dgm:cxn modelId="{14E39E82-ABE9-40EE-94FD-ED1B5D44BB72}" type="presParOf" srcId="{BC915750-4F5E-4DF9-BBDC-10C5291F74BA}" destId="{B840E479-3C9D-4578-BAFD-55FC74A5BB68}" srcOrd="5" destOrd="0" presId="urn:microsoft.com/office/officeart/2018/2/layout/IconVerticalSolidList"/>
    <dgm:cxn modelId="{38EC1657-FCB7-4053-B914-4CC2B8CD68E7}" type="presParOf" srcId="{BC915750-4F5E-4DF9-BBDC-10C5291F74BA}" destId="{DDF38674-1608-435F-B2E9-6F92BE1D62D5}" srcOrd="6" destOrd="0" presId="urn:microsoft.com/office/officeart/2018/2/layout/IconVerticalSolidList"/>
    <dgm:cxn modelId="{46363CA1-6EE6-4DC0-A3F2-D588BEBECD74}" type="presParOf" srcId="{DDF38674-1608-435F-B2E9-6F92BE1D62D5}" destId="{85E7C1A8-F6E0-45F8-89E8-69C671DA8CF8}" srcOrd="0" destOrd="0" presId="urn:microsoft.com/office/officeart/2018/2/layout/IconVerticalSolidList"/>
    <dgm:cxn modelId="{AE765511-3537-492D-A3E7-B12445876B5F}" type="presParOf" srcId="{DDF38674-1608-435F-B2E9-6F92BE1D62D5}" destId="{FCF76243-19CA-48CD-8BD4-DD528FBFF951}" srcOrd="1" destOrd="0" presId="urn:microsoft.com/office/officeart/2018/2/layout/IconVerticalSolidList"/>
    <dgm:cxn modelId="{D6FD961B-19CD-4BDE-ACA2-C35831F30859}" type="presParOf" srcId="{DDF38674-1608-435F-B2E9-6F92BE1D62D5}" destId="{10024157-9DEA-4B4B-B7F0-09479AE5D017}" srcOrd="2" destOrd="0" presId="urn:microsoft.com/office/officeart/2018/2/layout/IconVerticalSolidList"/>
    <dgm:cxn modelId="{03257701-7864-45CB-81A9-5E6C84A527C9}" type="presParOf" srcId="{DDF38674-1608-435F-B2E9-6F92BE1D62D5}" destId="{0F87598E-CFE3-4B9D-B65B-3DA41EF35351}" srcOrd="3" destOrd="0" presId="urn:microsoft.com/office/officeart/2018/2/layout/IconVerticalSolidList"/>
    <dgm:cxn modelId="{8EF12B82-3C9F-420F-AB48-113317AFAA7A}" type="presParOf" srcId="{BC915750-4F5E-4DF9-BBDC-10C5291F74BA}" destId="{532F10A3-A1EA-4C98-9A5D-4538BA9941D5}" srcOrd="7" destOrd="0" presId="urn:microsoft.com/office/officeart/2018/2/layout/IconVerticalSolidList"/>
    <dgm:cxn modelId="{A08902BE-9074-4DBB-8BFE-4E0D2303B5CF}" type="presParOf" srcId="{BC915750-4F5E-4DF9-BBDC-10C5291F74BA}" destId="{FC4FB68C-E989-4833-B8FF-5A0AE2434745}" srcOrd="8" destOrd="0" presId="urn:microsoft.com/office/officeart/2018/2/layout/IconVerticalSolidList"/>
    <dgm:cxn modelId="{A3C8D3CE-ACA0-43FC-8D5C-31E5747912C6}" type="presParOf" srcId="{FC4FB68C-E989-4833-B8FF-5A0AE2434745}" destId="{A39366C2-44CC-4924-ABFE-B5960D937F32}" srcOrd="0" destOrd="0" presId="urn:microsoft.com/office/officeart/2018/2/layout/IconVerticalSolidList"/>
    <dgm:cxn modelId="{4325926C-2F34-4556-9AE4-8C72E7424D4E}" type="presParOf" srcId="{FC4FB68C-E989-4833-B8FF-5A0AE2434745}" destId="{4A79CF4D-ED7B-46A3-8333-801326C3FB5D}" srcOrd="1" destOrd="0" presId="urn:microsoft.com/office/officeart/2018/2/layout/IconVerticalSolidList"/>
    <dgm:cxn modelId="{4DF9900B-7B25-4F93-8E88-16D75FE29CB5}" type="presParOf" srcId="{FC4FB68C-E989-4833-B8FF-5A0AE2434745}" destId="{95B29CAC-E484-4E26-8AC4-291031233A16}" srcOrd="2" destOrd="0" presId="urn:microsoft.com/office/officeart/2018/2/layout/IconVerticalSolidList"/>
    <dgm:cxn modelId="{58482371-0DA1-40A5-8153-EB175DFE95C8}" type="presParOf" srcId="{FC4FB68C-E989-4833-B8FF-5A0AE2434745}" destId="{AC26C4A0-50EB-409E-9CFB-64547B56E66D}" srcOrd="3" destOrd="0" presId="urn:microsoft.com/office/officeart/2018/2/layout/IconVerticalSolidList"/>
    <dgm:cxn modelId="{F9A7DAD1-6C08-4DA4-8E90-4598A83C18E0}" type="presParOf" srcId="{BC915750-4F5E-4DF9-BBDC-10C5291F74BA}" destId="{B06B9B12-75F6-4E5F-8B76-E9637F93BDA7}" srcOrd="9" destOrd="0" presId="urn:microsoft.com/office/officeart/2018/2/layout/IconVerticalSolidList"/>
    <dgm:cxn modelId="{A34F37A6-9DD9-48ED-B3E4-0C6DBC9C6750}" type="presParOf" srcId="{BC915750-4F5E-4DF9-BBDC-10C5291F74BA}" destId="{BC5E8DC5-3868-4608-9F5F-5FC9CDB35CDB}" srcOrd="10" destOrd="0" presId="urn:microsoft.com/office/officeart/2018/2/layout/IconVerticalSolidList"/>
    <dgm:cxn modelId="{72A0C47F-463C-4D01-8903-0BDF5D05ADB4}" type="presParOf" srcId="{BC5E8DC5-3868-4608-9F5F-5FC9CDB35CDB}" destId="{290A1D21-1C57-4437-AC85-57462EB4A9A4}" srcOrd="0" destOrd="0" presId="urn:microsoft.com/office/officeart/2018/2/layout/IconVerticalSolidList"/>
    <dgm:cxn modelId="{95200935-32E9-4CF9-9CCA-89F1A3F33179}" type="presParOf" srcId="{BC5E8DC5-3868-4608-9F5F-5FC9CDB35CDB}" destId="{804C86A0-2178-4A52-A3BC-5BE02941CAF7}" srcOrd="1" destOrd="0" presId="urn:microsoft.com/office/officeart/2018/2/layout/IconVerticalSolidList"/>
    <dgm:cxn modelId="{71F6F79C-7F81-40EB-9787-44F5D81B02D3}" type="presParOf" srcId="{BC5E8DC5-3868-4608-9F5F-5FC9CDB35CDB}" destId="{050D12B1-7AA6-4CF0-B7DC-94DDADC23FEA}" srcOrd="2" destOrd="0" presId="urn:microsoft.com/office/officeart/2018/2/layout/IconVerticalSolidList"/>
    <dgm:cxn modelId="{81FF55CA-C6FD-4E6D-AA0A-2C856900A5E7}" type="presParOf" srcId="{BC5E8DC5-3868-4608-9F5F-5FC9CDB35CDB}" destId="{52B6AD7A-D275-44A8-A20B-A05E271CD2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05FEF-94CA-4EEB-AFB1-16B708048D83}">
      <dsp:nvSpPr>
        <dsp:cNvPr id="0" name=""/>
        <dsp:cNvSpPr/>
      </dsp:nvSpPr>
      <dsp:spPr>
        <a:xfrm>
          <a:off x="0" y="4775"/>
          <a:ext cx="6513603" cy="78590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C44E04B-8BAC-4CE6-BD95-64AE210C9C03}">
      <dsp:nvSpPr>
        <dsp:cNvPr id="0" name=""/>
        <dsp:cNvSpPr/>
      </dsp:nvSpPr>
      <dsp:spPr>
        <a:xfrm>
          <a:off x="237736" y="181604"/>
          <a:ext cx="432670" cy="43224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DE853BE-874C-43E5-BF8F-E47B6B8E8158}">
      <dsp:nvSpPr>
        <dsp:cNvPr id="0" name=""/>
        <dsp:cNvSpPr/>
      </dsp:nvSpPr>
      <dsp:spPr>
        <a:xfrm>
          <a:off x="908143" y="4775"/>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dirty="0"/>
            <a:t>Dynamics 365, CDS, Flow, and </a:t>
          </a:r>
          <a:r>
            <a:rPr lang="en-US" sz="1400" kern="1200" dirty="0" err="1"/>
            <a:t>PowerApps</a:t>
          </a:r>
          <a:r>
            <a:rPr lang="en-US" sz="1400" kern="1200" dirty="0"/>
            <a:t> are the same platform</a:t>
          </a:r>
        </a:p>
      </dsp:txBody>
      <dsp:txXfrm>
        <a:off x="908143" y="4775"/>
        <a:ext cx="5591474" cy="810465"/>
      </dsp:txXfrm>
    </dsp:sp>
    <dsp:sp modelId="{D32135C1-1F5A-4C50-8078-5ECE1BE81B64}">
      <dsp:nvSpPr>
        <dsp:cNvPr id="0" name=""/>
        <dsp:cNvSpPr/>
      </dsp:nvSpPr>
      <dsp:spPr>
        <a:xfrm>
          <a:off x="0" y="1017857"/>
          <a:ext cx="6513603" cy="78590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EFFA6FB-F4F2-4314-8028-058072A7748D}">
      <dsp:nvSpPr>
        <dsp:cNvPr id="0" name=""/>
        <dsp:cNvSpPr/>
      </dsp:nvSpPr>
      <dsp:spPr>
        <a:xfrm>
          <a:off x="237736" y="1194686"/>
          <a:ext cx="432670" cy="432248"/>
        </a:xfrm>
        <a:prstGeom prst="rect">
          <a:avLst/>
        </a:prstGeom>
        <a:blipFill>
          <a:blip xmlns:r="http://schemas.openxmlformats.org/officeDocument/2006/relationships"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6C22AC-B644-4FBD-AB62-377C3C6CD6E9}">
      <dsp:nvSpPr>
        <dsp:cNvPr id="0" name=""/>
        <dsp:cNvSpPr/>
      </dsp:nvSpPr>
      <dsp:spPr>
        <a:xfrm>
          <a:off x="908143" y="1017857"/>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dirty="0"/>
            <a:t>Flow and Power Apps can be included in D365 solutions</a:t>
          </a:r>
        </a:p>
      </dsp:txBody>
      <dsp:txXfrm>
        <a:off x="908143" y="1017857"/>
        <a:ext cx="5591474" cy="810465"/>
      </dsp:txXfrm>
    </dsp:sp>
    <dsp:sp modelId="{E8900258-65A6-4E33-BCCA-6B98BAA111ED}">
      <dsp:nvSpPr>
        <dsp:cNvPr id="0" name=""/>
        <dsp:cNvSpPr/>
      </dsp:nvSpPr>
      <dsp:spPr>
        <a:xfrm>
          <a:off x="0" y="2030939"/>
          <a:ext cx="6513603" cy="78590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2C437BA-3932-4FE8-83E8-77CFB85D89B2}">
      <dsp:nvSpPr>
        <dsp:cNvPr id="0" name=""/>
        <dsp:cNvSpPr/>
      </dsp:nvSpPr>
      <dsp:spPr>
        <a:xfrm>
          <a:off x="237736" y="2207768"/>
          <a:ext cx="432670" cy="432248"/>
        </a:xfrm>
        <a:prstGeom prst="rect">
          <a:avLst/>
        </a:prstGeom>
        <a:blipFill>
          <a:blip xmlns:r="http://schemas.openxmlformats.org/officeDocument/2006/relationships"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5EED334-347D-4E4B-A3C1-4641449C56E6}">
      <dsp:nvSpPr>
        <dsp:cNvPr id="0" name=""/>
        <dsp:cNvSpPr/>
      </dsp:nvSpPr>
      <dsp:spPr>
        <a:xfrm>
          <a:off x="908143" y="2030939"/>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dirty="0"/>
            <a:t>Flow definition is stored in the CDS (D365 database)</a:t>
          </a:r>
        </a:p>
      </dsp:txBody>
      <dsp:txXfrm>
        <a:off x="908143" y="2030939"/>
        <a:ext cx="5591474" cy="810465"/>
      </dsp:txXfrm>
    </dsp:sp>
    <dsp:sp modelId="{85E7C1A8-F6E0-45F8-89E8-69C671DA8CF8}">
      <dsp:nvSpPr>
        <dsp:cNvPr id="0" name=""/>
        <dsp:cNvSpPr/>
      </dsp:nvSpPr>
      <dsp:spPr>
        <a:xfrm>
          <a:off x="0" y="3044021"/>
          <a:ext cx="6513603" cy="78590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CF76243-19CA-48CD-8BD4-DD528FBFF951}">
      <dsp:nvSpPr>
        <dsp:cNvPr id="0" name=""/>
        <dsp:cNvSpPr/>
      </dsp:nvSpPr>
      <dsp:spPr>
        <a:xfrm>
          <a:off x="237736" y="3220850"/>
          <a:ext cx="432670" cy="432248"/>
        </a:xfrm>
        <a:prstGeom prst="rect">
          <a:avLst/>
        </a:prstGeom>
        <a:blipFill>
          <a:blip xmlns:r="http://schemas.openxmlformats.org/officeDocument/2006/relationships"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F87598E-CFE3-4B9D-B65B-3DA41EF35351}">
      <dsp:nvSpPr>
        <dsp:cNvPr id="0" name=""/>
        <dsp:cNvSpPr/>
      </dsp:nvSpPr>
      <dsp:spPr>
        <a:xfrm>
          <a:off x="908143" y="3044021"/>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dirty="0"/>
            <a:t>Flow is more performant than workflow</a:t>
          </a:r>
        </a:p>
      </dsp:txBody>
      <dsp:txXfrm>
        <a:off x="908143" y="3044021"/>
        <a:ext cx="5591474" cy="810465"/>
      </dsp:txXfrm>
    </dsp:sp>
    <dsp:sp modelId="{A39366C2-44CC-4924-ABFE-B5960D937F32}">
      <dsp:nvSpPr>
        <dsp:cNvPr id="0" name=""/>
        <dsp:cNvSpPr/>
      </dsp:nvSpPr>
      <dsp:spPr>
        <a:xfrm>
          <a:off x="0" y="4057102"/>
          <a:ext cx="6513603" cy="78590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79CF4D-ED7B-46A3-8333-801326C3FB5D}">
      <dsp:nvSpPr>
        <dsp:cNvPr id="0" name=""/>
        <dsp:cNvSpPr/>
      </dsp:nvSpPr>
      <dsp:spPr>
        <a:xfrm>
          <a:off x="237736" y="4233931"/>
          <a:ext cx="432670" cy="432248"/>
        </a:xfrm>
        <a:prstGeom prst="rect">
          <a:avLst/>
        </a:prstGeom>
        <a:blipFill>
          <a:blip xmlns:r="http://schemas.openxmlformats.org/officeDocument/2006/relationships"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C26C4A0-50EB-409E-9CFB-64547B56E66D}">
      <dsp:nvSpPr>
        <dsp:cNvPr id="0" name=""/>
        <dsp:cNvSpPr/>
      </dsp:nvSpPr>
      <dsp:spPr>
        <a:xfrm>
          <a:off x="908143" y="4057102"/>
          <a:ext cx="5591474"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dirty="0"/>
            <a:t>Use canvas apps to extend user experience</a:t>
          </a:r>
        </a:p>
      </dsp:txBody>
      <dsp:txXfrm>
        <a:off x="908143" y="4057102"/>
        <a:ext cx="5591474" cy="810465"/>
      </dsp:txXfrm>
    </dsp:sp>
    <dsp:sp modelId="{290A1D21-1C57-4437-AC85-57462EB4A9A4}">
      <dsp:nvSpPr>
        <dsp:cNvPr id="0" name=""/>
        <dsp:cNvSpPr/>
      </dsp:nvSpPr>
      <dsp:spPr>
        <a:xfrm>
          <a:off x="0" y="5070184"/>
          <a:ext cx="6513603" cy="785905"/>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4C86A0-2178-4A52-A3BC-5BE02941CAF7}">
      <dsp:nvSpPr>
        <dsp:cNvPr id="0" name=""/>
        <dsp:cNvSpPr/>
      </dsp:nvSpPr>
      <dsp:spPr>
        <a:xfrm>
          <a:off x="237968" y="5247013"/>
          <a:ext cx="432670" cy="432248"/>
        </a:xfrm>
        <a:prstGeom prst="rect">
          <a:avLst/>
        </a:prstGeom>
        <a:blipFill>
          <a:blip xmlns:r="http://schemas.openxmlformats.org/officeDocument/2006/relationships" r:embed="rId12">
            <a:extLst>
              <a:ext uri="{96DAC541-7B7A-43D3-8B79-37D633B846F1}">
                <asvg:svgBlip xmlns:asvg="http://schemas.microsoft.com/office/drawing/2016/SVG/main" xmlns="" r:embed="rId13"/>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AD7A-D275-44A8-A20B-A05E271CD2C1}">
      <dsp:nvSpPr>
        <dsp:cNvPr id="0" name=""/>
        <dsp:cNvSpPr/>
      </dsp:nvSpPr>
      <dsp:spPr>
        <a:xfrm>
          <a:off x="908608" y="5070184"/>
          <a:ext cx="5576601" cy="810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74" tIns="85774" rIns="85774" bIns="85774" numCol="1" spcCol="1270" anchor="ctr" anchorCtr="0">
          <a:noAutofit/>
        </a:bodyPr>
        <a:lstStyle/>
        <a:p>
          <a:pPr lvl="0" algn="l" defTabSz="622300">
            <a:lnSpc>
              <a:spcPct val="100000"/>
            </a:lnSpc>
            <a:spcBef>
              <a:spcPct val="0"/>
            </a:spcBef>
            <a:spcAft>
              <a:spcPct val="35000"/>
            </a:spcAft>
          </a:pPr>
          <a:r>
            <a:rPr lang="en-US" sz="1400" kern="1200" dirty="0"/>
            <a:t>Using Flow for data </a:t>
          </a:r>
          <a:r>
            <a:rPr lang="en-US" sz="1400" kern="1200" dirty="0" err="1"/>
            <a:t>eport</a:t>
          </a:r>
          <a:r>
            <a:rPr lang="en-US" sz="1400" kern="1200" dirty="0"/>
            <a:t> in F&amp;O </a:t>
          </a:r>
          <a:r>
            <a:rPr lang="en-US" sz="1400" b="0" i="0" kern="1200" dirty="0">
              <a:hlinkClick xmlns:r="http://schemas.openxmlformats.org/officeDocument/2006/relationships" r:id="rId14" tooltip="https://msdynamicsworld.com/story/how-use-power-automate-extract-data-microsoft-dynamics-365-finance-and-operations-data"/>
            </a:rPr>
            <a:t>https://msdynamicsworld.com/story/how-use-power-automate-extract-data-microsoft-dynamics-365-finance-and-operations-data</a:t>
          </a:r>
          <a:endParaRPr lang="en-US" sz="1400" kern="1200" dirty="0"/>
        </a:p>
      </dsp:txBody>
      <dsp:txXfrm>
        <a:off x="908608" y="5070184"/>
        <a:ext cx="5576601" cy="8104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1F1CB-AF08-4E6D-9F55-22F7D19D1B40}" type="datetimeFigureOut">
              <a:rPr lang="en-US" smtClean="0"/>
              <a:t>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7ACB0-B36A-43ED-A84B-EF8EF54D3358}" type="slidenum">
              <a:rPr lang="en-US" smtClean="0"/>
              <a:t>‹#›</a:t>
            </a:fld>
            <a:endParaRPr lang="en-US"/>
          </a:p>
        </p:txBody>
      </p:sp>
    </p:spTree>
    <p:extLst>
      <p:ext uri="{BB962C8B-B14F-4D97-AF65-F5344CB8AC3E}">
        <p14:creationId xmlns:p14="http://schemas.microsoft.com/office/powerpoint/2010/main" val="1998985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1/20/2020 3:05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30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1/20/2020 3:05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447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lIns="92134" tIns="46067" rIns="92134" bIns="46067"/>
          <a:lstStyle/>
          <a:p>
            <a:pPr marL="0" marR="0" lvl="0" indent="0" algn="l" defTabSz="93981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mn-cs"/>
            </a:endParaRPr>
          </a:p>
        </p:txBody>
      </p:sp>
      <p:sp>
        <p:nvSpPr>
          <p:cNvPr id="5" name="Footer Placeholder 4"/>
          <p:cNvSpPr>
            <a:spLocks noGrp="1"/>
          </p:cNvSpPr>
          <p:nvPr>
            <p:ph type="ftr" sz="quarter" idx="11"/>
          </p:nvPr>
        </p:nvSpPr>
        <p:spPr/>
        <p:txBody>
          <a:bodyPr lIns="92134" tIns="46067" rIns="92134" bIns="46067"/>
          <a:lstStyle/>
          <a:p>
            <a:pPr marL="575836" marR="0" lvl="0" indent="0" algn="l" defTabSz="92103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lIns="92134" tIns="46067" rIns="92134" bIns="46067"/>
          <a:lstStyle/>
          <a:p>
            <a:pPr marL="0" marR="0" lvl="0" indent="0" algn="r" defTabSz="93981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mn-cs"/>
              </a:rPr>
              <a:pPr marL="0" marR="0" lvl="0" indent="0" algn="r" defTabSz="939819" rtl="0" eaLnBrk="1" fontAlgn="auto" latinLnBrk="0" hangingPunct="1">
                <a:lnSpc>
                  <a:spcPct val="100000"/>
                </a:lnSpc>
                <a:spcBef>
                  <a:spcPts val="0"/>
                </a:spcBef>
                <a:spcAft>
                  <a:spcPts val="0"/>
                </a:spcAft>
                <a:buClrTx/>
                <a:buSzTx/>
                <a:buFontTx/>
                <a:buNone/>
                <a:tabLst/>
                <a:defRPr/>
              </a:pPr>
              <a:t>1/20/2020 3:05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mn-cs"/>
            </a:endParaRPr>
          </a:p>
        </p:txBody>
      </p:sp>
      <p:sp>
        <p:nvSpPr>
          <p:cNvPr id="7" name="Slide Number Placeholder 6"/>
          <p:cNvSpPr>
            <a:spLocks noGrp="1"/>
          </p:cNvSpPr>
          <p:nvPr>
            <p:ph type="sldNum" sz="quarter" idx="13"/>
          </p:nvPr>
        </p:nvSpPr>
        <p:spPr/>
        <p:txBody>
          <a:bodyPr lIns="92134" tIns="46067" rIns="92134" bIns="46067"/>
          <a:lstStyle/>
          <a:p>
            <a:pPr marL="0" marR="0" lvl="0" indent="0" algn="r" defTabSz="939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mn-cs"/>
              </a:rPr>
              <a:pPr marL="0" marR="0" lvl="0" indent="0" algn="r" defTabSz="939819"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mn-cs"/>
            </a:endParaRPr>
          </a:p>
        </p:txBody>
      </p:sp>
    </p:spTree>
    <p:extLst>
      <p:ext uri="{BB962C8B-B14F-4D97-AF65-F5344CB8AC3E}">
        <p14:creationId xmlns:p14="http://schemas.microsoft.com/office/powerpoint/2010/main" val="402880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017875-7F82-42CD-9674-98C25B5C7ED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333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017875-7F82-42CD-9674-98C25B5C7ED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162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lIns="92134" tIns="46067" rIns="92134" bIns="46067"/>
          <a:lstStyle/>
          <a:p>
            <a:pPr marL="0" marR="0" lvl="0" indent="0" algn="l" defTabSz="93981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mn-cs"/>
            </a:endParaRPr>
          </a:p>
        </p:txBody>
      </p:sp>
      <p:sp>
        <p:nvSpPr>
          <p:cNvPr id="5" name="Footer Placeholder 4"/>
          <p:cNvSpPr>
            <a:spLocks noGrp="1"/>
          </p:cNvSpPr>
          <p:nvPr>
            <p:ph type="ftr" sz="quarter" idx="11"/>
          </p:nvPr>
        </p:nvSpPr>
        <p:spPr/>
        <p:txBody>
          <a:bodyPr lIns="92134" tIns="46067" rIns="92134" bIns="46067"/>
          <a:lstStyle/>
          <a:p>
            <a:pPr marL="575836" marR="0" lvl="0" indent="0" algn="l" defTabSz="92103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lIns="92134" tIns="46067" rIns="92134" bIns="46067"/>
          <a:lstStyle/>
          <a:p>
            <a:pPr marL="0" marR="0" lvl="0" indent="0" algn="r" defTabSz="93981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mn-cs"/>
              </a:rPr>
              <a:pPr marL="0" marR="0" lvl="0" indent="0" algn="r" defTabSz="939819" rtl="0" eaLnBrk="1" fontAlgn="auto" latinLnBrk="0" hangingPunct="1">
                <a:lnSpc>
                  <a:spcPct val="100000"/>
                </a:lnSpc>
                <a:spcBef>
                  <a:spcPts val="0"/>
                </a:spcBef>
                <a:spcAft>
                  <a:spcPts val="0"/>
                </a:spcAft>
                <a:buClrTx/>
                <a:buSzTx/>
                <a:buFontTx/>
                <a:buNone/>
                <a:tabLst/>
                <a:defRPr/>
              </a:pPr>
              <a:t>1/20/2020 3:11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mn-cs"/>
            </a:endParaRPr>
          </a:p>
        </p:txBody>
      </p:sp>
      <p:sp>
        <p:nvSpPr>
          <p:cNvPr id="7" name="Slide Number Placeholder 6"/>
          <p:cNvSpPr>
            <a:spLocks noGrp="1"/>
          </p:cNvSpPr>
          <p:nvPr>
            <p:ph type="sldNum" sz="quarter" idx="13"/>
          </p:nvPr>
        </p:nvSpPr>
        <p:spPr/>
        <p:txBody>
          <a:bodyPr lIns="92134" tIns="46067" rIns="92134" bIns="46067"/>
          <a:lstStyle/>
          <a:p>
            <a:pPr marL="0" marR="0" lvl="0" indent="0" algn="r" defTabSz="939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mn-cs"/>
              </a:rPr>
              <a:pPr marL="0" marR="0" lvl="0" indent="0" algn="r" defTabSz="939819"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mn-cs"/>
            </a:endParaRPr>
          </a:p>
        </p:txBody>
      </p:sp>
    </p:spTree>
    <p:extLst>
      <p:ext uri="{BB962C8B-B14F-4D97-AF65-F5344CB8AC3E}">
        <p14:creationId xmlns:p14="http://schemas.microsoft.com/office/powerpoint/2010/main" val="242442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lIns="92134" tIns="46067" rIns="92134" bIns="46067"/>
          <a:lstStyle/>
          <a:p>
            <a:pPr marL="0" marR="0" lvl="0" indent="0" algn="l" defTabSz="93981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mn-cs"/>
            </a:endParaRPr>
          </a:p>
        </p:txBody>
      </p:sp>
      <p:sp>
        <p:nvSpPr>
          <p:cNvPr id="5" name="Footer Placeholder 4"/>
          <p:cNvSpPr>
            <a:spLocks noGrp="1"/>
          </p:cNvSpPr>
          <p:nvPr>
            <p:ph type="ftr" sz="quarter" idx="11"/>
          </p:nvPr>
        </p:nvSpPr>
        <p:spPr/>
        <p:txBody>
          <a:bodyPr lIns="92134" tIns="46067" rIns="92134" bIns="46067"/>
          <a:lstStyle/>
          <a:p>
            <a:pPr marL="575836" marR="0" lvl="0" indent="0" algn="l" defTabSz="92103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lIns="92134" tIns="46067" rIns="92134" bIns="46067"/>
          <a:lstStyle/>
          <a:p>
            <a:pPr marL="0" marR="0" lvl="0" indent="0" algn="r" defTabSz="93981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mn-cs"/>
              </a:rPr>
              <a:pPr marL="0" marR="0" lvl="0" indent="0" algn="r" defTabSz="939819" rtl="0" eaLnBrk="1" fontAlgn="auto" latinLnBrk="0" hangingPunct="1">
                <a:lnSpc>
                  <a:spcPct val="100000"/>
                </a:lnSpc>
                <a:spcBef>
                  <a:spcPts val="0"/>
                </a:spcBef>
                <a:spcAft>
                  <a:spcPts val="0"/>
                </a:spcAft>
                <a:buClrTx/>
                <a:buSzTx/>
                <a:buFontTx/>
                <a:buNone/>
                <a:tabLst/>
                <a:defRPr/>
              </a:pPr>
              <a:t>1/20/2020 3:12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mn-cs"/>
            </a:endParaRPr>
          </a:p>
        </p:txBody>
      </p:sp>
      <p:sp>
        <p:nvSpPr>
          <p:cNvPr id="7" name="Slide Number Placeholder 6"/>
          <p:cNvSpPr>
            <a:spLocks noGrp="1"/>
          </p:cNvSpPr>
          <p:nvPr>
            <p:ph type="sldNum" sz="quarter" idx="13"/>
          </p:nvPr>
        </p:nvSpPr>
        <p:spPr/>
        <p:txBody>
          <a:bodyPr lIns="92134" tIns="46067" rIns="92134" bIns="46067"/>
          <a:lstStyle/>
          <a:p>
            <a:pPr marL="0" marR="0" lvl="0" indent="0" algn="r" defTabSz="939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mn-cs"/>
              </a:rPr>
              <a:pPr marL="0" marR="0" lvl="0" indent="0" algn="r" defTabSz="939819"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Arial Unicode MS" pitchFamily="34" charset="-128"/>
              <a:cs typeface="+mn-cs"/>
            </a:endParaRPr>
          </a:p>
        </p:txBody>
      </p:sp>
    </p:spTree>
    <p:extLst>
      <p:ext uri="{BB962C8B-B14F-4D97-AF65-F5344CB8AC3E}">
        <p14:creationId xmlns:p14="http://schemas.microsoft.com/office/powerpoint/2010/main" val="125221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1/20/2020 3:05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60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1/20/2020 3:05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6273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1/20/2020 3:05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827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48704" y="6715791"/>
            <a:ext cx="8412480" cy="163196"/>
          </a:xfrm>
        </p:spPr>
        <p:txBody>
          <a:bodyPr/>
          <a:lstStyle/>
          <a:p>
            <a:pPr marL="0" marR="0" lvl="0" indent="0" algn="l" defTabSz="95031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503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a:ln>
                  <a:noFill/>
                </a:ln>
                <a:solidFill>
                  <a:srgbClr val="000000"/>
                </a:solidFill>
                <a:effectLst/>
                <a:uLnTx/>
                <a:uFillTx/>
                <a:latin typeface="Segoe UI"/>
                <a:ea typeface="+mn-ea"/>
                <a:cs typeface="+mn-cs"/>
              </a:rPr>
              <a:pPr marL="0" marR="0" lvl="0" indent="0" algn="r" defTabSz="950316"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Image Placeholder 9">
            <a:extLst>
              <a:ext uri="{FF2B5EF4-FFF2-40B4-BE49-F238E27FC236}">
                <a16:creationId xmlns:a16="http://schemas.microsoft.com/office/drawing/2014/main" id="{B3061D49-E4BA-470A-B287-7360AF986E08}"/>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3643EBEC-E811-48B2-AE39-A8B74AE5EB06}"/>
              </a:ext>
            </a:extLst>
          </p:cNvPr>
          <p:cNvSpPr>
            <a:spLocks noGrp="1"/>
          </p:cNvSpPr>
          <p:nvPr>
            <p:ph type="body" idx="1"/>
          </p:nvPr>
        </p:nvSpPr>
        <p:spPr/>
        <p:txBody>
          <a:bodyPr/>
          <a:lstStyle/>
          <a:p>
            <a:endParaRPr lang="en-US"/>
          </a:p>
        </p:txBody>
      </p:sp>
      <p:sp>
        <p:nvSpPr>
          <p:cNvPr id="12" name="TextBox 11">
            <a:extLst>
              <a:ext uri="{FF2B5EF4-FFF2-40B4-BE49-F238E27FC236}">
                <a16:creationId xmlns:a16="http://schemas.microsoft.com/office/drawing/2014/main" id="{6B560BC5-CA04-408F-9108-9FC586A5C3DF}"/>
              </a:ext>
            </a:extLst>
          </p:cNvPr>
          <p:cNvSpPr txBox="1"/>
          <p:nvPr/>
        </p:nvSpPr>
        <p:spPr>
          <a:xfrm>
            <a:off x="4673600" y="786289"/>
            <a:ext cx="4206240" cy="281616"/>
          </a:xfrm>
          <a:prstGeom prst="rect">
            <a:avLst/>
          </a:prstGeom>
          <a:noFill/>
        </p:spPr>
        <p:txBody>
          <a:bodyPr wrap="square" lIns="0" tIns="0" rIns="0" bIns="0" rtlCol="0" anchor="t">
            <a:spAutoFit/>
          </a:bodyPr>
          <a:lstStyle/>
          <a:p>
            <a:pPr marL="0" marR="0" lvl="0" indent="0" algn="l" defTabSz="950316"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2"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0C9C3D39-EEEF-4591-B5B0-0196D21F73C1}"/>
              </a:ext>
            </a:extLst>
          </p:cNvPr>
          <p:cNvSpPr txBox="1"/>
          <p:nvPr/>
        </p:nvSpPr>
        <p:spPr>
          <a:xfrm>
            <a:off x="6278202" y="2503953"/>
            <a:ext cx="2918129" cy="4118522"/>
          </a:xfrm>
          <a:prstGeom prst="rect">
            <a:avLst/>
          </a:prstGeom>
          <a:solidFill>
            <a:schemeClr val="bg1">
              <a:lumMod val="95000"/>
            </a:schemeClr>
          </a:solidFill>
        </p:spPr>
        <p:txBody>
          <a:bodyPr wrap="square" lIns="93177" tIns="46589" rIns="93177" bIns="46589" rtlCol="0">
            <a:noAutofit/>
          </a:bodyPr>
          <a:lstStyle/>
          <a:p>
            <a:pPr marL="0" marR="0" lvl="0" indent="0" algn="l" defTabSz="950316" rtl="0" eaLnBrk="1" fontAlgn="auto" latinLnBrk="0" hangingPunct="1">
              <a:lnSpc>
                <a:spcPct val="100000"/>
              </a:lnSpc>
              <a:spcBef>
                <a:spcPts val="0"/>
              </a:spcBef>
              <a:spcAft>
                <a:spcPts val="1223"/>
              </a:spcAft>
              <a:buClrTx/>
              <a:buSzTx/>
              <a:buFontTx/>
              <a:buNone/>
              <a:tabLst/>
              <a:defRPr/>
            </a:pPr>
            <a:r>
              <a:rPr kumimoji="0" lang="en-US" sz="1600" b="0" i="0" u="none" strike="noStrike" kern="1200" cap="none" spc="-51" normalizeH="0" baseline="0" noProof="0">
                <a:ln>
                  <a:noFill/>
                </a:ln>
                <a:solidFill>
                  <a:srgbClr val="000000"/>
                </a:solidFill>
                <a:effectLst/>
                <a:uLnTx/>
                <a:uFillTx/>
                <a:latin typeface="Segoe UI Semibold"/>
                <a:ea typeface="+mn-ea"/>
                <a:cs typeface="+mn-cs"/>
              </a:rPr>
              <a:t>Key points to land</a:t>
            </a:r>
          </a:p>
          <a:p>
            <a:pPr marL="349415" marR="0" lvl="0" indent="-349415" algn="l" defTabSz="950316" rtl="0" eaLnBrk="1" fontAlgn="auto" latinLnBrk="0" hangingPunct="1">
              <a:lnSpc>
                <a:spcPct val="100000"/>
              </a:lnSpc>
              <a:spcBef>
                <a:spcPts val="0"/>
              </a:spcBef>
              <a:spcAft>
                <a:spcPts val="1223"/>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91146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Master" Target="../slideMasters/slideMaster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Master" Target="../slideMasters/slideMaster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Master" Target="../slideMasters/slideMaster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9.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42.emf"/><Relationship Id="rId21" Type="http://schemas.openxmlformats.org/officeDocument/2006/relationships/image" Target="../media/image26.png"/><Relationship Id="rId34" Type="http://schemas.openxmlformats.org/officeDocument/2006/relationships/image" Target="../media/image51.png"/><Relationship Id="rId7" Type="http://schemas.openxmlformats.org/officeDocument/2006/relationships/image" Target="../media/image18.png"/><Relationship Id="rId12" Type="http://schemas.openxmlformats.org/officeDocument/2006/relationships/image" Target="../media/image37.png"/><Relationship Id="rId17" Type="http://schemas.openxmlformats.org/officeDocument/2006/relationships/image" Target="../media/image36.png"/><Relationship Id="rId25" Type="http://schemas.openxmlformats.org/officeDocument/2006/relationships/image" Target="../media/image30.png"/><Relationship Id="rId33" Type="http://schemas.openxmlformats.org/officeDocument/2006/relationships/image" Target="../media/image50.png"/><Relationship Id="rId2" Type="http://schemas.openxmlformats.org/officeDocument/2006/relationships/image" Target="../media/image1.jpeg"/><Relationship Id="rId16" Type="http://schemas.openxmlformats.org/officeDocument/2006/relationships/image" Target="../media/image38.png"/><Relationship Id="rId20" Type="http://schemas.openxmlformats.org/officeDocument/2006/relationships/image" Target="../media/image25.png"/><Relationship Id="rId29" Type="http://schemas.openxmlformats.org/officeDocument/2006/relationships/image" Target="../media/image46.png"/><Relationship Id="rId1" Type="http://schemas.openxmlformats.org/officeDocument/2006/relationships/slideMaster" Target="../slideMasters/slideMaster5.xml"/><Relationship Id="rId6" Type="http://schemas.openxmlformats.org/officeDocument/2006/relationships/image" Target="../media/image17.png"/><Relationship Id="rId11" Type="http://schemas.openxmlformats.org/officeDocument/2006/relationships/image" Target="../media/image40.png"/><Relationship Id="rId24" Type="http://schemas.openxmlformats.org/officeDocument/2006/relationships/image" Target="../media/image29.png"/><Relationship Id="rId32" Type="http://schemas.openxmlformats.org/officeDocument/2006/relationships/image" Target="../media/image49.png"/><Relationship Id="rId37" Type="http://schemas.openxmlformats.org/officeDocument/2006/relationships/image" Target="../media/image54.png"/><Relationship Id="rId5" Type="http://schemas.openxmlformats.org/officeDocument/2006/relationships/image" Target="../media/image44.png"/><Relationship Id="rId15" Type="http://schemas.openxmlformats.org/officeDocument/2006/relationships/image" Target="../media/image41.png"/><Relationship Id="rId23" Type="http://schemas.openxmlformats.org/officeDocument/2006/relationships/image" Target="../media/image28.pn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1.png"/><Relationship Id="rId19" Type="http://schemas.openxmlformats.org/officeDocument/2006/relationships/image" Target="../media/image24.png"/><Relationship Id="rId31"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20.png"/><Relationship Id="rId14" Type="http://schemas.openxmlformats.org/officeDocument/2006/relationships/image" Target="../media/image34.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47.png"/><Relationship Id="rId35" Type="http://schemas.openxmlformats.org/officeDocument/2006/relationships/image" Target="../media/image52.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854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A61B-17BF-400A-A241-29E320F062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3B81EF-6B68-47E4-BBFB-8FC8EC8FA4AD}"/>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4" name="Footer Placeholder 3">
            <a:extLst>
              <a:ext uri="{FF2B5EF4-FFF2-40B4-BE49-F238E27FC236}">
                <a16:creationId xmlns:a16="http://schemas.microsoft.com/office/drawing/2014/main" id="{81908585-E0CC-4B25-A436-C4E9FD2390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2065B2-C0A5-42B3-9D57-83566AB8A3D0}"/>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1468587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3F44F9-A492-4BAE-9088-8089A2E67311}"/>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3" name="Footer Placeholder 2">
            <a:extLst>
              <a:ext uri="{FF2B5EF4-FFF2-40B4-BE49-F238E27FC236}">
                <a16:creationId xmlns:a16="http://schemas.microsoft.com/office/drawing/2014/main" id="{D39EBF78-1295-419C-940A-54FD30CC5C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66B01F-9B47-4297-81EA-382F97475C1E}"/>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26111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BECFA-E291-4802-B6D2-23B86B3015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A078C-CC1F-40CE-AB04-2F31FFFD00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C3294A-C992-4AAD-8793-AB23F1FE1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74402E-D26F-42D7-8BEE-E2E98FA6FCEE}"/>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6" name="Footer Placeholder 5">
            <a:extLst>
              <a:ext uri="{FF2B5EF4-FFF2-40B4-BE49-F238E27FC236}">
                <a16:creationId xmlns:a16="http://schemas.microsoft.com/office/drawing/2014/main" id="{7E0FEEA3-04B1-40FB-9A3D-72CAD727B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942B7F-1130-4743-BD06-A3E58D08FE84}"/>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71596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89AF-5C4E-4AD1-91FD-7E95DD0B6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415453-99EB-4870-8BB2-986E7357C8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BBFCB0-62F1-49C4-B292-8BF284B35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BA5587-41B8-40FB-A3DD-F93BEDF3D506}"/>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6" name="Footer Placeholder 5">
            <a:extLst>
              <a:ext uri="{FF2B5EF4-FFF2-40B4-BE49-F238E27FC236}">
                <a16:creationId xmlns:a16="http://schemas.microsoft.com/office/drawing/2014/main" id="{3D8EF330-2A04-4740-8B1B-387DCE4D2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5E4703-518E-461C-B6B8-37A3ABD3BD12}"/>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1583743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5135-7B32-48F6-8CB9-E5A464DE0B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49BB4-034F-4C40-9BFE-2809D676E9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F25B9-42D0-4955-AE50-75019C6E23F1}"/>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5" name="Footer Placeholder 4">
            <a:extLst>
              <a:ext uri="{FF2B5EF4-FFF2-40B4-BE49-F238E27FC236}">
                <a16:creationId xmlns:a16="http://schemas.microsoft.com/office/drawing/2014/main" id="{68282B7B-E015-4EC6-BC09-0229E6CD9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16993-025E-4B6A-B357-7813F9A20F3D}"/>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520521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FBB65E-50EE-4F08-8282-9F746CBB52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955564-2520-41D6-AD58-C09D049B3C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1F973A-DCCB-448E-A0EE-0299D0A16881}"/>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5" name="Footer Placeholder 4">
            <a:extLst>
              <a:ext uri="{FF2B5EF4-FFF2-40B4-BE49-F238E27FC236}">
                <a16:creationId xmlns:a16="http://schemas.microsoft.com/office/drawing/2014/main" id="{9F325DC3-0989-4E08-B2D5-7E8B1B248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EDC3F-7D2A-4411-991F-34015497D74D}"/>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176837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25320" y="253244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28023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S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831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age # Only Footer">
    <p:spTree>
      <p:nvGrpSpPr>
        <p:cNvPr id="1" name=""/>
        <p:cNvGrpSpPr/>
        <p:nvPr/>
      </p:nvGrpSpPr>
      <p:grpSpPr>
        <a:xfrm>
          <a:off x="0" y="0"/>
          <a:ext cx="0" cy="0"/>
          <a:chOff x="0" y="0"/>
          <a:chExt cx="0" cy="0"/>
        </a:xfrm>
      </p:grpSpPr>
      <p:sp>
        <p:nvSpPr>
          <p:cNvPr id="5" name="Rectangle 4"/>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sp>
        <p:nvSpPr>
          <p:cNvPr id="3" name="Rectangle 2"/>
          <p:cNvSpPr/>
          <p:nvPr userDrawn="1"/>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spTree>
    <p:extLst>
      <p:ext uri="{BB962C8B-B14F-4D97-AF65-F5344CB8AC3E}">
        <p14:creationId xmlns:p14="http://schemas.microsoft.com/office/powerpoint/2010/main" val="3484617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ogo Footer ONLY">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964" y="6489566"/>
            <a:ext cx="1828800" cy="213360"/>
          </a:xfrm>
          <a:prstGeom prst="rect">
            <a:avLst/>
          </a:prstGeom>
        </p:spPr>
      </p:pic>
      <p:sp>
        <p:nvSpPr>
          <p:cNvPr id="5" name="Rectangle 4"/>
          <p:cNvSpPr/>
          <p:nvPr userDrawn="1"/>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6" name="Straight Connector 5"/>
          <p:cNvCxnSpPr/>
          <p:nvPr userDrawn="1"/>
        </p:nvCxnSpPr>
        <p:spPr>
          <a:xfrm>
            <a:off x="-1" y="6334493"/>
            <a:ext cx="1219200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3964" y="6489566"/>
            <a:ext cx="1828800" cy="213360"/>
          </a:xfrm>
          <a:prstGeom prst="rect">
            <a:avLst/>
          </a:prstGeom>
        </p:spPr>
      </p:pic>
    </p:spTree>
    <p:extLst>
      <p:ext uri="{BB962C8B-B14F-4D97-AF65-F5344CB8AC3E}">
        <p14:creationId xmlns:p14="http://schemas.microsoft.com/office/powerpoint/2010/main" val="295728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Page # Only Footer">
    <p:spTree>
      <p:nvGrpSpPr>
        <p:cNvPr id="1" name=""/>
        <p:cNvGrpSpPr/>
        <p:nvPr/>
      </p:nvGrpSpPr>
      <p:grpSpPr>
        <a:xfrm>
          <a:off x="0" y="0"/>
          <a:ext cx="0" cy="0"/>
          <a:chOff x="0" y="0"/>
          <a:chExt cx="0" cy="0"/>
        </a:xfrm>
      </p:grpSpPr>
      <p:sp>
        <p:nvSpPr>
          <p:cNvPr id="5" name="Rectangle 4"/>
          <p:cNvSpPr/>
          <p:nvPr userDrawn="1"/>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spTree>
    <p:extLst>
      <p:ext uri="{BB962C8B-B14F-4D97-AF65-F5344CB8AC3E}">
        <p14:creationId xmlns:p14="http://schemas.microsoft.com/office/powerpoint/2010/main" val="535168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E7811B-FD6F-418B-970C-5A8911ABF886}"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84ABE-CF27-48A4-B129-D6388EDB6814}" type="slidenum">
              <a:rPr lang="en-US" smtClean="0"/>
              <a:t>‹#›</a:t>
            </a:fld>
            <a:endParaRPr lang="en-US"/>
          </a:p>
        </p:txBody>
      </p:sp>
    </p:spTree>
    <p:extLst>
      <p:ext uri="{BB962C8B-B14F-4D97-AF65-F5344CB8AC3E}">
        <p14:creationId xmlns:p14="http://schemas.microsoft.com/office/powerpoint/2010/main" val="3727029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99" y="6489567"/>
            <a:ext cx="1828800" cy="213360"/>
          </a:xfrm>
          <a:prstGeom prst="rect">
            <a:avLst/>
          </a:prstGeom>
        </p:spPr>
      </p:pic>
    </p:spTree>
    <p:extLst>
      <p:ext uri="{BB962C8B-B14F-4D97-AF65-F5344CB8AC3E}">
        <p14:creationId xmlns:p14="http://schemas.microsoft.com/office/powerpoint/2010/main" val="3157348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8239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483" y="0"/>
            <a:ext cx="10515600" cy="132556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a:xfrm rot="16200000">
            <a:off x="-337925" y="639921"/>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1464575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483" y="1662071"/>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06483" y="454179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Rectangle 5"/>
          <p:cNvSpPr/>
          <p:nvPr/>
        </p:nvSpPr>
        <p:spPr>
          <a:xfrm rot="16200000">
            <a:off x="-337925" y="4011194"/>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2005674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6483" y="0"/>
            <a:ext cx="10515600" cy="1325563"/>
          </a:xfrm>
        </p:spPr>
        <p:txBody>
          <a:bodyPr/>
          <a:lstStyle/>
          <a:p>
            <a:r>
              <a:rPr lang="en-US"/>
              <a:t>Click to edit Master title style</a:t>
            </a:r>
          </a:p>
        </p:txBody>
      </p:sp>
      <p:sp>
        <p:nvSpPr>
          <p:cNvPr id="3" name="Content Placeholder 2"/>
          <p:cNvSpPr>
            <a:spLocks noGrp="1"/>
          </p:cNvSpPr>
          <p:nvPr>
            <p:ph sz="half" idx="1"/>
          </p:nvPr>
        </p:nvSpPr>
        <p:spPr>
          <a:xfrm>
            <a:off x="206483" y="1509422"/>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40483" y="1503361"/>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1" y="6334493"/>
            <a:ext cx="1219200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rot="16200000">
            <a:off x="-337925" y="639921"/>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665266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6483" y="6432"/>
            <a:ext cx="10515600" cy="1325563"/>
          </a:xfrm>
        </p:spPr>
        <p:txBody>
          <a:bodyPr/>
          <a:lstStyle/>
          <a:p>
            <a:r>
              <a:rPr lang="en-US"/>
              <a:t>Click to edit Master title style</a:t>
            </a:r>
          </a:p>
        </p:txBody>
      </p:sp>
      <p:sp>
        <p:nvSpPr>
          <p:cNvPr id="3" name="Text Placeholder 2"/>
          <p:cNvSpPr>
            <a:spLocks noGrp="1"/>
          </p:cNvSpPr>
          <p:nvPr>
            <p:ph type="body" idx="1"/>
          </p:nvPr>
        </p:nvSpPr>
        <p:spPr>
          <a:xfrm>
            <a:off x="206483" y="155301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06482" y="2488803"/>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38895" y="155301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38895" y="2488803"/>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rot="16200000">
            <a:off x="-337924" y="646354"/>
            <a:ext cx="721570" cy="45719"/>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26575111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6483" y="0"/>
            <a:ext cx="10515600" cy="1325563"/>
          </a:xfrm>
        </p:spPr>
        <p:txBody>
          <a:bodyPr/>
          <a:lstStyle/>
          <a:p>
            <a:r>
              <a:rPr lang="en-US"/>
              <a:t>Click to edit Master title style</a:t>
            </a:r>
          </a:p>
        </p:txBody>
      </p:sp>
      <p:sp>
        <p:nvSpPr>
          <p:cNvPr id="5" name="Rectangle 4"/>
          <p:cNvSpPr/>
          <p:nvPr/>
        </p:nvSpPr>
        <p:spPr>
          <a:xfrm rot="16200000">
            <a:off x="-337925" y="639921"/>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7550123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271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6483" y="207818"/>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549883" y="738043"/>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6483" y="180801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Rectangle 6"/>
          <p:cNvSpPr/>
          <p:nvPr/>
        </p:nvSpPr>
        <p:spPr>
          <a:xfrm rot="16200000">
            <a:off x="-337925" y="639921"/>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2450607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go Footer ONLY">
    <p:spTree>
      <p:nvGrpSpPr>
        <p:cNvPr id="1" name=""/>
        <p:cNvGrpSpPr/>
        <p:nvPr/>
      </p:nvGrpSpPr>
      <p:grpSpPr>
        <a:xfrm>
          <a:off x="0" y="0"/>
          <a:ext cx="0" cy="0"/>
          <a:chOff x="0" y="0"/>
          <a:chExt cx="0" cy="0"/>
        </a:xfrm>
      </p:grpSpPr>
      <p:sp>
        <p:nvSpPr>
          <p:cNvPr id="8" name="Rectangle 7"/>
          <p:cNvSpPr/>
          <p:nvPr userDrawn="1"/>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userDrawn="1"/>
        </p:nvCxnSpPr>
        <p:spPr>
          <a:xfrm>
            <a:off x="-1" y="6334493"/>
            <a:ext cx="1219200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3964" y="6489566"/>
            <a:ext cx="1828800" cy="213360"/>
          </a:xfrm>
          <a:prstGeom prst="rect">
            <a:avLst/>
          </a:prstGeom>
        </p:spPr>
      </p:pic>
    </p:spTree>
    <p:extLst>
      <p:ext uri="{BB962C8B-B14F-4D97-AF65-F5344CB8AC3E}">
        <p14:creationId xmlns:p14="http://schemas.microsoft.com/office/powerpoint/2010/main" val="1990055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7897" y="133927"/>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4601297" y="664152"/>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7897" y="1734127"/>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p:cNvSpPr/>
          <p:nvPr/>
        </p:nvSpPr>
        <p:spPr>
          <a:xfrm rot="16200000">
            <a:off x="-337925" y="639921"/>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4070752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6483" y="37379"/>
            <a:ext cx="10515600" cy="1325563"/>
          </a:xfrm>
        </p:spPr>
        <p:txBody>
          <a:bodyPr/>
          <a:lstStyle/>
          <a:p>
            <a:r>
              <a:rPr lang="en-US"/>
              <a:t>Click to edit Master title style</a:t>
            </a:r>
          </a:p>
        </p:txBody>
      </p:sp>
      <p:sp>
        <p:nvSpPr>
          <p:cNvPr id="3" name="Vertical Text Placeholder 2"/>
          <p:cNvSpPr>
            <a:spLocks noGrp="1"/>
          </p:cNvSpPr>
          <p:nvPr>
            <p:ph type="body" orient="vert" idx="1"/>
          </p:nvPr>
        </p:nvSpPr>
        <p:spPr>
          <a:xfrm>
            <a:off x="206483" y="1585480"/>
            <a:ext cx="10515600" cy="43513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a:xfrm rot="16200000">
            <a:off x="-337925" y="639921"/>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21808598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491" y="291234"/>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34433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6460"/>
          <a:stretch/>
        </p:blipFill>
        <p:spPr>
          <a:xfrm>
            <a:off x="6391757" y="1867773"/>
            <a:ext cx="2017712" cy="1259546"/>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821" r="16952" b="17149"/>
          <a:stretch/>
        </p:blipFill>
        <p:spPr>
          <a:xfrm>
            <a:off x="8478174" y="540200"/>
            <a:ext cx="2717293" cy="258028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786" t="13977" r="1788" b="29970"/>
          <a:stretch/>
        </p:blipFill>
        <p:spPr>
          <a:xfrm>
            <a:off x="6185743" y="3228251"/>
            <a:ext cx="5009724" cy="198453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b="6019"/>
          <a:stretch/>
        </p:blipFill>
        <p:spPr>
          <a:xfrm>
            <a:off x="6391759" y="540200"/>
            <a:ext cx="2017710" cy="1265492"/>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25734" r="35155"/>
          <a:stretch/>
        </p:blipFill>
        <p:spPr>
          <a:xfrm>
            <a:off x="4489705" y="0"/>
            <a:ext cx="1828799" cy="3120485"/>
          </a:xfrm>
          <a:prstGeom prst="rect">
            <a:avLst/>
          </a:prstGeom>
        </p:spPr>
      </p:pic>
      <p:sp>
        <p:nvSpPr>
          <p:cNvPr id="2" name="Title 1"/>
          <p:cNvSpPr>
            <a:spLocks noGrp="1"/>
          </p:cNvSpPr>
          <p:nvPr>
            <p:ph type="title"/>
          </p:nvPr>
        </p:nvSpPr>
        <p:spPr>
          <a:xfrm>
            <a:off x="319215" y="3228251"/>
            <a:ext cx="5712875" cy="447709"/>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a:t>Click to edit Master title style</a:t>
            </a:r>
            <a:endParaRPr lang="en-US" dirty="0"/>
          </a:p>
        </p:txBody>
      </p:sp>
      <p:sp>
        <p:nvSpPr>
          <p:cNvPr id="14" name="Rectangle 13"/>
          <p:cNvSpPr/>
          <p:nvPr/>
        </p:nvSpPr>
        <p:spPr>
          <a:xfrm>
            <a:off x="8478174" y="0"/>
            <a:ext cx="2717293" cy="479181"/>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199357" y="5313720"/>
            <a:ext cx="2785784" cy="151650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38912" y="4203192"/>
            <a:ext cx="603504" cy="45719"/>
          </a:xfrm>
          <a:prstGeom prst="rect">
            <a:avLst/>
          </a:prstGeom>
          <a:solidFill>
            <a:srgbClr val="F72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72F41"/>
              </a:solidFill>
            </a:endParaRPr>
          </a:p>
        </p:txBody>
      </p:sp>
      <p:sp>
        <p:nvSpPr>
          <p:cNvPr id="13" name="Rectangle 12"/>
          <p:cNvSpPr/>
          <p:nvPr/>
        </p:nvSpPr>
        <p:spPr>
          <a:xfrm rot="5400000">
            <a:off x="10382502" y="3403291"/>
            <a:ext cx="2717293" cy="901701"/>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
          <p:cNvSpPr>
            <a:spLocks noGrp="1"/>
          </p:cNvSpPr>
          <p:nvPr>
            <p:ph type="body" idx="1"/>
          </p:nvPr>
        </p:nvSpPr>
        <p:spPr>
          <a:xfrm>
            <a:off x="319215" y="3654551"/>
            <a:ext cx="5157787" cy="296679"/>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2020" r="10449" b="3568"/>
          <a:stretch/>
        </p:blipFill>
        <p:spPr>
          <a:xfrm>
            <a:off x="9095014" y="5313720"/>
            <a:ext cx="2100453" cy="1544280"/>
          </a:xfrm>
          <a:prstGeom prst="rect">
            <a:avLst/>
          </a:prstGeom>
        </p:spPr>
      </p:pic>
    </p:spTree>
    <p:extLst>
      <p:ext uri="{BB962C8B-B14F-4D97-AF65-F5344CB8AC3E}">
        <p14:creationId xmlns:p14="http://schemas.microsoft.com/office/powerpoint/2010/main" val="25126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319215" y="3228251"/>
            <a:ext cx="5712875" cy="447709"/>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a:t>Click to edit Master title style</a:t>
            </a:r>
            <a:endParaRPr lang="en-US" dirty="0"/>
          </a:p>
        </p:txBody>
      </p:sp>
      <p:sp>
        <p:nvSpPr>
          <p:cNvPr id="14" name="Rectangle 13"/>
          <p:cNvSpPr/>
          <p:nvPr/>
        </p:nvSpPr>
        <p:spPr>
          <a:xfrm>
            <a:off x="6391756" y="0"/>
            <a:ext cx="4803711" cy="479181"/>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391756" y="5341492"/>
            <a:ext cx="2575634" cy="151650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38912" y="4203192"/>
            <a:ext cx="603504" cy="45719"/>
          </a:xfrm>
          <a:prstGeom prst="rect">
            <a:avLst/>
          </a:prstGeom>
          <a:solidFill>
            <a:srgbClr val="F72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72F41"/>
              </a:solidFill>
            </a:endParaRPr>
          </a:p>
        </p:txBody>
      </p:sp>
      <p:sp>
        <p:nvSpPr>
          <p:cNvPr id="22" name="Picture Placeholder 21"/>
          <p:cNvSpPr>
            <a:spLocks noGrp="1"/>
          </p:cNvSpPr>
          <p:nvPr>
            <p:ph type="pic" sz="quarter" idx="14"/>
          </p:nvPr>
        </p:nvSpPr>
        <p:spPr>
          <a:xfrm>
            <a:off x="6391757" y="526093"/>
            <a:ext cx="2017712" cy="1263650"/>
          </a:xfrm>
          <a:prstGeom prst="rect">
            <a:avLst/>
          </a:prstGeom>
        </p:spPr>
        <p:txBody>
          <a:bodyPr/>
          <a:lstStyle/>
          <a:p>
            <a:r>
              <a:rPr lang="en-US"/>
              <a:t>Click icon to add picture</a:t>
            </a:r>
            <a:endParaRPr lang="en-US" dirty="0"/>
          </a:p>
        </p:txBody>
      </p:sp>
      <p:sp>
        <p:nvSpPr>
          <p:cNvPr id="24" name="Picture Placeholder 19"/>
          <p:cNvSpPr>
            <a:spLocks noGrp="1"/>
          </p:cNvSpPr>
          <p:nvPr>
            <p:ph type="pic" sz="quarter" idx="16"/>
          </p:nvPr>
        </p:nvSpPr>
        <p:spPr>
          <a:xfrm>
            <a:off x="8478175" y="526092"/>
            <a:ext cx="2717293" cy="2601227"/>
          </a:xfrm>
          <a:prstGeom prst="rect">
            <a:avLst/>
          </a:prstGeom>
        </p:spPr>
        <p:txBody>
          <a:bodyPr/>
          <a:lstStyle/>
          <a:p>
            <a:r>
              <a:rPr lang="en-US"/>
              <a:t>Click icon to add picture</a:t>
            </a:r>
          </a:p>
        </p:txBody>
      </p:sp>
      <p:sp>
        <p:nvSpPr>
          <p:cNvPr id="25" name="Picture Placeholder 21"/>
          <p:cNvSpPr>
            <a:spLocks noGrp="1"/>
          </p:cNvSpPr>
          <p:nvPr>
            <p:ph type="pic" sz="quarter" idx="17"/>
          </p:nvPr>
        </p:nvSpPr>
        <p:spPr>
          <a:xfrm>
            <a:off x="6391756" y="3214307"/>
            <a:ext cx="4803711" cy="2033363"/>
          </a:xfrm>
          <a:prstGeom prst="rect">
            <a:avLst/>
          </a:prstGeom>
        </p:spPr>
        <p:txBody>
          <a:bodyPr/>
          <a:lstStyle/>
          <a:p>
            <a:r>
              <a:rPr lang="en-US"/>
              <a:t>Click icon to add picture</a:t>
            </a:r>
          </a:p>
        </p:txBody>
      </p:sp>
      <p:sp>
        <p:nvSpPr>
          <p:cNvPr id="26" name="Picture Placeholder 21"/>
          <p:cNvSpPr>
            <a:spLocks noGrp="1"/>
          </p:cNvSpPr>
          <p:nvPr>
            <p:ph type="pic" sz="quarter" idx="18"/>
          </p:nvPr>
        </p:nvSpPr>
        <p:spPr>
          <a:xfrm>
            <a:off x="9035438" y="5338074"/>
            <a:ext cx="2160030" cy="1519926"/>
          </a:xfrm>
          <a:prstGeom prst="rect">
            <a:avLst/>
          </a:prstGeom>
        </p:spPr>
        <p:txBody>
          <a:bodyPr/>
          <a:lstStyle/>
          <a:p>
            <a:r>
              <a:rPr lang="en-US"/>
              <a:t>Click icon to add picture</a:t>
            </a:r>
          </a:p>
        </p:txBody>
      </p:sp>
      <p:sp>
        <p:nvSpPr>
          <p:cNvPr id="13" name="Rectangle 12"/>
          <p:cNvSpPr/>
          <p:nvPr/>
        </p:nvSpPr>
        <p:spPr>
          <a:xfrm rot="5400000">
            <a:off x="10386083" y="3406872"/>
            <a:ext cx="2717293" cy="894539"/>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
          <p:cNvSpPr>
            <a:spLocks noGrp="1"/>
          </p:cNvSpPr>
          <p:nvPr>
            <p:ph type="body" idx="1"/>
          </p:nvPr>
        </p:nvSpPr>
        <p:spPr>
          <a:xfrm>
            <a:off x="319215" y="3675959"/>
            <a:ext cx="5157787" cy="275271"/>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Rectangle 17"/>
          <p:cNvSpPr/>
          <p:nvPr/>
        </p:nvSpPr>
        <p:spPr>
          <a:xfrm>
            <a:off x="6391756" y="1903745"/>
            <a:ext cx="2017713" cy="1223574"/>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86483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ansition Slide Blank">
    <p:spTree>
      <p:nvGrpSpPr>
        <p:cNvPr id="1" name=""/>
        <p:cNvGrpSpPr/>
        <p:nvPr/>
      </p:nvGrpSpPr>
      <p:grpSpPr>
        <a:xfrm>
          <a:off x="0" y="0"/>
          <a:ext cx="0" cy="0"/>
          <a:chOff x="0" y="0"/>
          <a:chExt cx="0" cy="0"/>
        </a:xfrm>
      </p:grpSpPr>
      <p:sp>
        <p:nvSpPr>
          <p:cNvPr id="2" name="Title 1"/>
          <p:cNvSpPr>
            <a:spLocks noGrp="1"/>
          </p:cNvSpPr>
          <p:nvPr>
            <p:ph type="title"/>
          </p:nvPr>
        </p:nvSpPr>
        <p:spPr>
          <a:xfrm>
            <a:off x="319215" y="3228251"/>
            <a:ext cx="5712875" cy="447709"/>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a:t>Click to edit Master title style</a:t>
            </a:r>
            <a:endParaRPr lang="en-US" dirty="0"/>
          </a:p>
        </p:txBody>
      </p:sp>
      <p:sp>
        <p:nvSpPr>
          <p:cNvPr id="17" name="Rectangle 16"/>
          <p:cNvSpPr/>
          <p:nvPr/>
        </p:nvSpPr>
        <p:spPr>
          <a:xfrm>
            <a:off x="438912" y="4203192"/>
            <a:ext cx="603504" cy="45719"/>
          </a:xfrm>
          <a:prstGeom prst="rect">
            <a:avLst/>
          </a:prstGeom>
          <a:solidFill>
            <a:srgbClr val="F72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72F41"/>
              </a:solidFill>
            </a:endParaRPr>
          </a:p>
        </p:txBody>
      </p:sp>
      <p:sp>
        <p:nvSpPr>
          <p:cNvPr id="16" name="Text Placeholder 2"/>
          <p:cNvSpPr>
            <a:spLocks noGrp="1"/>
          </p:cNvSpPr>
          <p:nvPr>
            <p:ph type="body" idx="1"/>
          </p:nvPr>
        </p:nvSpPr>
        <p:spPr>
          <a:xfrm>
            <a:off x="319215" y="3675959"/>
            <a:ext cx="5157787" cy="275271"/>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6944904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ts 1">
    <p:spTree>
      <p:nvGrpSpPr>
        <p:cNvPr id="1" name=""/>
        <p:cNvGrpSpPr/>
        <p:nvPr/>
      </p:nvGrpSpPr>
      <p:grpSpPr>
        <a:xfrm>
          <a:off x="0" y="0"/>
          <a:ext cx="0" cy="0"/>
          <a:chOff x="0" y="0"/>
          <a:chExt cx="0" cy="0"/>
        </a:xfrm>
      </p:grpSpPr>
      <p:sp>
        <p:nvSpPr>
          <p:cNvPr id="6" name="Rectangle 5"/>
          <p:cNvSpPr/>
          <p:nvPr/>
        </p:nvSpPr>
        <p:spPr>
          <a:xfrm>
            <a:off x="9145521" y="1904830"/>
            <a:ext cx="3046477" cy="2287504"/>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1905191"/>
            <a:ext cx="3049524" cy="2287143"/>
          </a:xfrm>
          <a:prstGeom prst="rect">
            <a:avLst/>
          </a:prstGeom>
        </p:spPr>
      </p:pic>
      <p:sp>
        <p:nvSpPr>
          <p:cNvPr id="12" name="Text Placeholder 11"/>
          <p:cNvSpPr>
            <a:spLocks noGrp="1"/>
          </p:cNvSpPr>
          <p:nvPr>
            <p:ph type="body" sz="quarter" idx="14" hasCustomPrompt="1"/>
          </p:nvPr>
        </p:nvSpPr>
        <p:spPr>
          <a:xfrm>
            <a:off x="815564" y="4498975"/>
            <a:ext cx="2227263" cy="1016922"/>
          </a:xfrm>
          <a:prstGeom prst="rect">
            <a:avLst/>
          </a:prstGeom>
        </p:spPr>
        <p:txBody>
          <a:bodyPr>
            <a:normAutofit/>
          </a:bodyPr>
          <a:lstStyle>
            <a:lvl1pPr marL="0" indent="0" algn="ctr">
              <a:buNone/>
              <a:defRPr sz="6000" b="0" i="0">
                <a:solidFill>
                  <a:srgbClr val="2458DF"/>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13" name="Text Placeholder 11"/>
          <p:cNvSpPr>
            <a:spLocks noGrp="1"/>
          </p:cNvSpPr>
          <p:nvPr>
            <p:ph type="body" sz="quarter" idx="15" hasCustomPrompt="1"/>
          </p:nvPr>
        </p:nvSpPr>
        <p:spPr>
          <a:xfrm>
            <a:off x="3499899" y="4498975"/>
            <a:ext cx="2227263" cy="1016922"/>
          </a:xfrm>
          <a:prstGeom prst="rect">
            <a:avLst/>
          </a:prstGeom>
        </p:spPr>
        <p:txBody>
          <a:bodyPr>
            <a:normAutofit/>
          </a:bodyPr>
          <a:lstStyle>
            <a:lvl1pPr marL="0" indent="0" algn="ctr">
              <a:buNone/>
              <a:defRPr sz="6000" b="0" i="0">
                <a:solidFill>
                  <a:srgbClr val="2458DF"/>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14" name="Text Placeholder 11"/>
          <p:cNvSpPr>
            <a:spLocks noGrp="1"/>
          </p:cNvSpPr>
          <p:nvPr>
            <p:ph type="body" sz="quarter" idx="16" hasCustomPrompt="1"/>
          </p:nvPr>
        </p:nvSpPr>
        <p:spPr>
          <a:xfrm>
            <a:off x="6184233" y="4498975"/>
            <a:ext cx="2227263" cy="1016922"/>
          </a:xfrm>
          <a:prstGeom prst="rect">
            <a:avLst/>
          </a:prstGeom>
        </p:spPr>
        <p:txBody>
          <a:bodyPr>
            <a:normAutofit/>
          </a:bodyPr>
          <a:lstStyle>
            <a:lvl1pPr marL="0" indent="0" algn="ctr">
              <a:buNone/>
              <a:defRPr sz="6000" b="0" i="0">
                <a:solidFill>
                  <a:srgbClr val="2458DF"/>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15" name="Text Placeholder 11"/>
          <p:cNvSpPr>
            <a:spLocks noGrp="1"/>
          </p:cNvSpPr>
          <p:nvPr>
            <p:ph type="body" sz="quarter" idx="17" hasCustomPrompt="1"/>
          </p:nvPr>
        </p:nvSpPr>
        <p:spPr>
          <a:xfrm>
            <a:off x="8868568" y="4498975"/>
            <a:ext cx="2227263" cy="1016922"/>
          </a:xfrm>
          <a:prstGeom prst="rect">
            <a:avLst/>
          </a:prstGeom>
        </p:spPr>
        <p:txBody>
          <a:bodyPr>
            <a:normAutofit/>
          </a:bodyPr>
          <a:lstStyle>
            <a:lvl1pPr marL="0" indent="0" algn="ctr">
              <a:buNone/>
              <a:defRPr sz="6000" b="0" i="0">
                <a:solidFill>
                  <a:srgbClr val="2458DF"/>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16" name="Text Placeholder 11"/>
          <p:cNvSpPr>
            <a:spLocks noGrp="1"/>
          </p:cNvSpPr>
          <p:nvPr>
            <p:ph type="body" sz="quarter" idx="18" hasCustomPrompt="1"/>
          </p:nvPr>
        </p:nvSpPr>
        <p:spPr>
          <a:xfrm>
            <a:off x="815564" y="5521990"/>
            <a:ext cx="2227263" cy="834360"/>
          </a:xfrm>
          <a:prstGeom prst="rect">
            <a:avLst/>
          </a:prstGeom>
        </p:spPr>
        <p:txBody>
          <a:bodyPr>
            <a:normAutofit/>
          </a:bodyPr>
          <a:lstStyle>
            <a:lvl1pPr marL="0" indent="0" algn="ctr">
              <a:buNone/>
              <a:defRPr sz="1600" b="0" i="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17" name="Text Placeholder 11"/>
          <p:cNvSpPr>
            <a:spLocks noGrp="1"/>
          </p:cNvSpPr>
          <p:nvPr>
            <p:ph type="body" sz="quarter" idx="19" hasCustomPrompt="1"/>
          </p:nvPr>
        </p:nvSpPr>
        <p:spPr>
          <a:xfrm>
            <a:off x="3499898" y="5521990"/>
            <a:ext cx="2227263" cy="834360"/>
          </a:xfrm>
          <a:prstGeom prst="rect">
            <a:avLst/>
          </a:prstGeom>
        </p:spPr>
        <p:txBody>
          <a:bodyPr>
            <a:normAutofit/>
          </a:bodyPr>
          <a:lstStyle>
            <a:lvl1pPr marL="0" indent="0" algn="ctr">
              <a:buNone/>
              <a:defRPr sz="1600" b="0" i="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18" name="Text Placeholder 11"/>
          <p:cNvSpPr>
            <a:spLocks noGrp="1"/>
          </p:cNvSpPr>
          <p:nvPr>
            <p:ph type="body" sz="quarter" idx="20" hasCustomPrompt="1"/>
          </p:nvPr>
        </p:nvSpPr>
        <p:spPr>
          <a:xfrm>
            <a:off x="6184232" y="5521990"/>
            <a:ext cx="2227263" cy="834360"/>
          </a:xfrm>
          <a:prstGeom prst="rect">
            <a:avLst/>
          </a:prstGeom>
        </p:spPr>
        <p:txBody>
          <a:bodyPr>
            <a:normAutofit/>
          </a:bodyPr>
          <a:lstStyle>
            <a:lvl1pPr marL="0" indent="0" algn="ctr">
              <a:buNone/>
              <a:defRPr sz="1600" b="0" i="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19" name="Text Placeholder 11"/>
          <p:cNvSpPr>
            <a:spLocks noGrp="1"/>
          </p:cNvSpPr>
          <p:nvPr>
            <p:ph type="body" sz="quarter" idx="21" hasCustomPrompt="1"/>
          </p:nvPr>
        </p:nvSpPr>
        <p:spPr>
          <a:xfrm>
            <a:off x="8868568" y="5521990"/>
            <a:ext cx="2227263" cy="834360"/>
          </a:xfrm>
          <a:prstGeom prst="rect">
            <a:avLst/>
          </a:prstGeom>
        </p:spPr>
        <p:txBody>
          <a:bodyPr>
            <a:normAutofit/>
          </a:bodyPr>
          <a:lstStyle>
            <a:lvl1pPr marL="0" indent="0" algn="ctr">
              <a:buNone/>
              <a:defRPr sz="1600" b="0" i="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22" name="Text Placeholder 21"/>
          <p:cNvSpPr>
            <a:spLocks noGrp="1"/>
          </p:cNvSpPr>
          <p:nvPr>
            <p:ph type="body" sz="quarter" idx="22"/>
          </p:nvPr>
        </p:nvSpPr>
        <p:spPr>
          <a:xfrm>
            <a:off x="9409113" y="2192338"/>
            <a:ext cx="2470150" cy="1760537"/>
          </a:xfrm>
          <a:prstGeom prst="rect">
            <a:avLst/>
          </a:prstGeom>
        </p:spPr>
        <p:txBody>
          <a:bodyPr>
            <a:normAutofit/>
          </a:bodyPr>
          <a:lstStyle>
            <a:lvl1pPr marL="0" indent="0">
              <a:buNone/>
              <a:defRPr sz="14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4"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25" name="Straight Connector 24"/>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28" name="Picture Placeholder 27"/>
          <p:cNvSpPr>
            <a:spLocks noGrp="1"/>
          </p:cNvSpPr>
          <p:nvPr>
            <p:ph type="pic" sz="quarter" idx="24"/>
          </p:nvPr>
        </p:nvSpPr>
        <p:spPr>
          <a:xfrm>
            <a:off x="0" y="1905000"/>
            <a:ext cx="6096000" cy="2287334"/>
          </a:xfrm>
          <a:prstGeom prst="rect">
            <a:avLst/>
          </a:prstGeom>
        </p:spPr>
        <p:txBody>
          <a:bodyPr/>
          <a:lstStyle/>
          <a:p>
            <a:r>
              <a:rPr lang="en-US"/>
              <a:t>Click icon to add picture</a:t>
            </a:r>
            <a:endParaRPr lang="en-US" dirty="0"/>
          </a:p>
        </p:txBody>
      </p:sp>
      <p:sp>
        <p:nvSpPr>
          <p:cNvPr id="30" name="Rectangle 29"/>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29"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31" name="Text Placeholder 2"/>
          <p:cNvSpPr>
            <a:spLocks noGrp="1"/>
          </p:cNvSpPr>
          <p:nvPr>
            <p:ph type="body" idx="2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10278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s 2">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2475" y="1906615"/>
            <a:ext cx="3046477" cy="2284858"/>
          </a:xfrm>
          <a:prstGeom prst="rect">
            <a:avLst/>
          </a:prstGeom>
        </p:spPr>
      </p:pic>
      <p:sp>
        <p:nvSpPr>
          <p:cNvPr id="6" name="Rectangle 5"/>
          <p:cNvSpPr/>
          <p:nvPr/>
        </p:nvSpPr>
        <p:spPr>
          <a:xfrm>
            <a:off x="6099381" y="1905000"/>
            <a:ext cx="3044952" cy="4451350"/>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010786" y="2192234"/>
            <a:ext cx="1287126" cy="1287126"/>
          </a:xfrm>
          <a:prstGeom prst="ellipse">
            <a:avLst/>
          </a:prstGeom>
          <a:noFill/>
          <a:ln w="762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3" hasCustomPrompt="1"/>
          </p:nvPr>
        </p:nvSpPr>
        <p:spPr>
          <a:xfrm>
            <a:off x="10033545" y="2464247"/>
            <a:ext cx="1238967" cy="914400"/>
          </a:xfrm>
          <a:prstGeom prst="rect">
            <a:avLst/>
          </a:prstGeom>
        </p:spPr>
        <p:txBody>
          <a:bodyPr>
            <a:normAutofit/>
          </a:bodyPr>
          <a:lstStyle>
            <a:lvl1pPr marL="0" indent="0" algn="ctr">
              <a:buNone/>
              <a:defRPr sz="48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16" name="Text Placeholder 11"/>
          <p:cNvSpPr>
            <a:spLocks noGrp="1"/>
          </p:cNvSpPr>
          <p:nvPr>
            <p:ph type="body" sz="quarter" idx="18" hasCustomPrompt="1"/>
          </p:nvPr>
        </p:nvSpPr>
        <p:spPr>
          <a:xfrm>
            <a:off x="815564" y="4439981"/>
            <a:ext cx="4508604" cy="1739439"/>
          </a:xfrm>
          <a:prstGeom prst="rect">
            <a:avLst/>
          </a:prstGeom>
        </p:spPr>
        <p:txBody>
          <a:bodyPr>
            <a:normAutofit/>
          </a:bodyPr>
          <a:lstStyle>
            <a:lvl1pPr marL="0" indent="0" algn="l">
              <a:buNone/>
              <a:defRPr sz="1400" b="0" i="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23" name="Text Placeholder 21"/>
          <p:cNvSpPr>
            <a:spLocks noGrp="1"/>
          </p:cNvSpPr>
          <p:nvPr>
            <p:ph type="body" sz="quarter" idx="23"/>
          </p:nvPr>
        </p:nvSpPr>
        <p:spPr>
          <a:xfrm>
            <a:off x="6380764" y="2677327"/>
            <a:ext cx="2470150" cy="573628"/>
          </a:xfrm>
          <a:prstGeom prst="rect">
            <a:avLst/>
          </a:prstGeom>
        </p:spPr>
        <p:txBody>
          <a:bodyPr>
            <a:normAutofit/>
          </a:bodyPr>
          <a:lstStyle>
            <a:lvl1pPr marL="0" indent="0" algn="ctr">
              <a:buNone/>
              <a:defRPr sz="14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4"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25" name="Straight Connector 24"/>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28" name="Picture Placeholder 27"/>
          <p:cNvSpPr>
            <a:spLocks noGrp="1"/>
          </p:cNvSpPr>
          <p:nvPr>
            <p:ph type="pic" sz="quarter" idx="24"/>
          </p:nvPr>
        </p:nvSpPr>
        <p:spPr>
          <a:xfrm>
            <a:off x="-1" y="1905000"/>
            <a:ext cx="6095054" cy="2287334"/>
          </a:xfrm>
          <a:prstGeom prst="rect">
            <a:avLst/>
          </a:prstGeom>
        </p:spPr>
        <p:txBody>
          <a:bodyPr/>
          <a:lstStyle/>
          <a:p>
            <a:r>
              <a:rPr lang="en-US"/>
              <a:t>Click icon to add picture</a:t>
            </a:r>
          </a:p>
        </p:txBody>
      </p:sp>
      <p:sp>
        <p:nvSpPr>
          <p:cNvPr id="4" name="Text Placeholder 3"/>
          <p:cNvSpPr>
            <a:spLocks noGrp="1"/>
          </p:cNvSpPr>
          <p:nvPr>
            <p:ph type="body" sz="quarter" idx="25" hasCustomPrompt="1"/>
          </p:nvPr>
        </p:nvSpPr>
        <p:spPr>
          <a:xfrm>
            <a:off x="6827838" y="2192338"/>
            <a:ext cx="1535112" cy="609856"/>
          </a:xfrm>
          <a:prstGeom prst="rect">
            <a:avLst/>
          </a:prstGeom>
        </p:spPr>
        <p:txBody>
          <a:bodyPr/>
          <a:lstStyle>
            <a:lvl1pPr marL="0" indent="0" algn="ctr">
              <a:buNone/>
              <a:defRPr sz="3600" b="0" i="0">
                <a:solidFill>
                  <a:schemeClr val="bg1"/>
                </a:solidFill>
                <a:latin typeface="Segoe UI" charset="0"/>
                <a:ea typeface="Segoe UI" charset="0"/>
                <a:cs typeface="Segoe UI" charset="0"/>
              </a:defRPr>
            </a:lvl1pPr>
          </a:lstStyle>
          <a:p>
            <a:pPr lvl="0"/>
            <a:r>
              <a:rPr lang="en-US" dirty="0"/>
              <a:t>#</a:t>
            </a:r>
          </a:p>
        </p:txBody>
      </p:sp>
      <p:sp>
        <p:nvSpPr>
          <p:cNvPr id="29" name="Text Placeholder 21"/>
          <p:cNvSpPr>
            <a:spLocks noGrp="1"/>
          </p:cNvSpPr>
          <p:nvPr>
            <p:ph type="body" sz="quarter" idx="26"/>
          </p:nvPr>
        </p:nvSpPr>
        <p:spPr>
          <a:xfrm>
            <a:off x="6380764" y="3706734"/>
            <a:ext cx="2470150" cy="573628"/>
          </a:xfrm>
          <a:prstGeom prst="rect">
            <a:avLst/>
          </a:prstGeom>
        </p:spPr>
        <p:txBody>
          <a:bodyPr>
            <a:normAutofit/>
          </a:bodyPr>
          <a:lstStyle>
            <a:lvl1pPr marL="0" indent="0" algn="ctr">
              <a:buNone/>
              <a:defRPr sz="14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0" name="Text Placeholder 3"/>
          <p:cNvSpPr>
            <a:spLocks noGrp="1"/>
          </p:cNvSpPr>
          <p:nvPr>
            <p:ph type="body" sz="quarter" idx="27" hasCustomPrompt="1"/>
          </p:nvPr>
        </p:nvSpPr>
        <p:spPr>
          <a:xfrm>
            <a:off x="6827838" y="3205412"/>
            <a:ext cx="1535112" cy="609856"/>
          </a:xfrm>
          <a:prstGeom prst="rect">
            <a:avLst/>
          </a:prstGeom>
        </p:spPr>
        <p:txBody>
          <a:bodyPr/>
          <a:lstStyle>
            <a:lvl1pPr marL="0" indent="0" algn="ctr">
              <a:buNone/>
              <a:defRPr sz="3600" b="0" i="0">
                <a:solidFill>
                  <a:schemeClr val="bg1"/>
                </a:solidFill>
                <a:latin typeface="Segoe UI" charset="0"/>
                <a:ea typeface="Segoe UI" charset="0"/>
                <a:cs typeface="Segoe UI" charset="0"/>
              </a:defRPr>
            </a:lvl1pPr>
          </a:lstStyle>
          <a:p>
            <a:pPr lvl="0"/>
            <a:r>
              <a:rPr lang="en-US" dirty="0"/>
              <a:t>#</a:t>
            </a:r>
          </a:p>
        </p:txBody>
      </p:sp>
      <p:sp>
        <p:nvSpPr>
          <p:cNvPr id="31" name="Text Placeholder 21"/>
          <p:cNvSpPr>
            <a:spLocks noGrp="1"/>
          </p:cNvSpPr>
          <p:nvPr>
            <p:ph type="body" sz="quarter" idx="28"/>
          </p:nvPr>
        </p:nvSpPr>
        <p:spPr>
          <a:xfrm>
            <a:off x="6380764" y="4751646"/>
            <a:ext cx="2470150" cy="573628"/>
          </a:xfrm>
          <a:prstGeom prst="rect">
            <a:avLst/>
          </a:prstGeom>
        </p:spPr>
        <p:txBody>
          <a:bodyPr>
            <a:normAutofit/>
          </a:bodyPr>
          <a:lstStyle>
            <a:lvl1pPr marL="0" indent="0" algn="ctr">
              <a:buNone/>
              <a:defRPr sz="14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2" name="Text Placeholder 3"/>
          <p:cNvSpPr>
            <a:spLocks noGrp="1"/>
          </p:cNvSpPr>
          <p:nvPr>
            <p:ph type="body" sz="quarter" idx="29" hasCustomPrompt="1"/>
          </p:nvPr>
        </p:nvSpPr>
        <p:spPr>
          <a:xfrm>
            <a:off x="6827838" y="4246041"/>
            <a:ext cx="1535112" cy="609856"/>
          </a:xfrm>
          <a:prstGeom prst="rect">
            <a:avLst/>
          </a:prstGeom>
        </p:spPr>
        <p:txBody>
          <a:bodyPr/>
          <a:lstStyle>
            <a:lvl1pPr marL="0" indent="0" algn="ctr">
              <a:buNone/>
              <a:defRPr sz="3600" b="0" i="0">
                <a:solidFill>
                  <a:schemeClr val="bg1"/>
                </a:solidFill>
                <a:latin typeface="Segoe UI" charset="0"/>
                <a:ea typeface="Segoe UI" charset="0"/>
                <a:cs typeface="Segoe UI" charset="0"/>
              </a:defRPr>
            </a:lvl1pPr>
          </a:lstStyle>
          <a:p>
            <a:pPr lvl="0"/>
            <a:r>
              <a:rPr lang="en-US" dirty="0"/>
              <a:t>#</a:t>
            </a:r>
          </a:p>
        </p:txBody>
      </p:sp>
      <p:sp>
        <p:nvSpPr>
          <p:cNvPr id="34" name="Text Placeholder 3"/>
          <p:cNvSpPr>
            <a:spLocks noGrp="1"/>
          </p:cNvSpPr>
          <p:nvPr>
            <p:ph type="body" sz="quarter" idx="31" hasCustomPrompt="1"/>
          </p:nvPr>
        </p:nvSpPr>
        <p:spPr>
          <a:xfrm>
            <a:off x="6827838" y="5282827"/>
            <a:ext cx="1535112" cy="609856"/>
          </a:xfrm>
          <a:prstGeom prst="rect">
            <a:avLst/>
          </a:prstGeom>
        </p:spPr>
        <p:txBody>
          <a:bodyPr/>
          <a:lstStyle>
            <a:lvl1pPr marL="0" indent="0" algn="ctr">
              <a:buNone/>
              <a:defRPr sz="3600" b="0" i="0">
                <a:solidFill>
                  <a:schemeClr val="bg1"/>
                </a:solidFill>
                <a:latin typeface="Segoe UI" charset="0"/>
                <a:ea typeface="Segoe UI" charset="0"/>
                <a:cs typeface="Segoe UI" charset="0"/>
              </a:defRPr>
            </a:lvl1pPr>
          </a:lstStyle>
          <a:p>
            <a:pPr lvl="0"/>
            <a:r>
              <a:rPr lang="en-US" dirty="0"/>
              <a:t>#</a:t>
            </a:r>
          </a:p>
        </p:txBody>
      </p:sp>
      <p:sp>
        <p:nvSpPr>
          <p:cNvPr id="35" name="Text Placeholder 21"/>
          <p:cNvSpPr>
            <a:spLocks noGrp="1"/>
          </p:cNvSpPr>
          <p:nvPr>
            <p:ph type="body" sz="quarter" idx="32"/>
          </p:nvPr>
        </p:nvSpPr>
        <p:spPr>
          <a:xfrm>
            <a:off x="6380764" y="5800602"/>
            <a:ext cx="2470150" cy="573628"/>
          </a:xfrm>
          <a:prstGeom prst="rect">
            <a:avLst/>
          </a:prstGeom>
        </p:spPr>
        <p:txBody>
          <a:bodyPr>
            <a:normAutofit/>
          </a:bodyPr>
          <a:lstStyle>
            <a:lvl1pPr marL="0" indent="0" algn="ctr">
              <a:buNone/>
              <a:defRPr sz="14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6" name="Text Placeholder 21"/>
          <p:cNvSpPr>
            <a:spLocks noGrp="1"/>
          </p:cNvSpPr>
          <p:nvPr>
            <p:ph type="body" sz="quarter" idx="33"/>
          </p:nvPr>
        </p:nvSpPr>
        <p:spPr>
          <a:xfrm>
            <a:off x="9433091" y="3548602"/>
            <a:ext cx="2470150" cy="573628"/>
          </a:xfrm>
          <a:prstGeom prst="rect">
            <a:avLst/>
          </a:prstGeom>
        </p:spPr>
        <p:txBody>
          <a:bodyPr>
            <a:normAutofit/>
          </a:bodyPr>
          <a:lstStyle>
            <a:lvl1pPr marL="0" indent="0" algn="ctr">
              <a:buNone/>
              <a:defRPr sz="14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7" name="Rectangle 3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33"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39"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0840918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anner - 3 Columns ">
    <p:spTree>
      <p:nvGrpSpPr>
        <p:cNvPr id="1" name=""/>
        <p:cNvGrpSpPr/>
        <p:nvPr/>
      </p:nvGrpSpPr>
      <p:grpSpPr>
        <a:xfrm>
          <a:off x="0" y="0"/>
          <a:ext cx="0" cy="0"/>
          <a:chOff x="0" y="0"/>
          <a:chExt cx="0" cy="0"/>
        </a:xfrm>
      </p:grpSpPr>
      <p:sp>
        <p:nvSpPr>
          <p:cNvPr id="4" name="Rectangle 3"/>
          <p:cNvSpPr/>
          <p:nvPr/>
        </p:nvSpPr>
        <p:spPr>
          <a:xfrm>
            <a:off x="0" y="0"/>
            <a:ext cx="12192000" cy="4290646"/>
          </a:xfrm>
          <a:prstGeom prst="rect">
            <a:avLst/>
          </a:prstGeom>
          <a:solidFill>
            <a:srgbClr val="172D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13037" y="848519"/>
            <a:ext cx="11559747" cy="575835"/>
          </a:xfrm>
          <a:prstGeom prst="rect">
            <a:avLst/>
          </a:prstGeom>
        </p:spPr>
        <p:txBody>
          <a:bodyPr anchor="t">
            <a:normAutofit/>
          </a:bodyPr>
          <a:lstStyle>
            <a:lvl1pPr algn="ctr">
              <a:defRPr sz="3600">
                <a:solidFill>
                  <a:schemeClr val="bg1"/>
                </a:solidFill>
              </a:defRPr>
            </a:lvl1pPr>
          </a:lstStyle>
          <a:p>
            <a:r>
              <a:rPr lang="en-US"/>
              <a:t>Click to edit Master title style</a:t>
            </a:r>
            <a:endParaRPr lang="en-US" dirty="0"/>
          </a:p>
        </p:txBody>
      </p:sp>
      <p:sp>
        <p:nvSpPr>
          <p:cNvPr id="10" name="Rectangle 9"/>
          <p:cNvSpPr/>
          <p:nvPr/>
        </p:nvSpPr>
        <p:spPr>
          <a:xfrm>
            <a:off x="5668065" y="2104879"/>
            <a:ext cx="838242" cy="45719"/>
          </a:xfrm>
          <a:prstGeom prst="rect">
            <a:avLst/>
          </a:prstGeom>
          <a:solidFill>
            <a:srgbClr val="F72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72F41"/>
              </a:solidFill>
            </a:endParaRPr>
          </a:p>
        </p:txBody>
      </p:sp>
      <p:sp>
        <p:nvSpPr>
          <p:cNvPr id="6"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sp>
        <p:nvSpPr>
          <p:cNvPr id="13" name="Text Placeholder 12"/>
          <p:cNvSpPr>
            <a:spLocks noGrp="1"/>
          </p:cNvSpPr>
          <p:nvPr>
            <p:ph type="body" sz="quarter" idx="10"/>
          </p:nvPr>
        </p:nvSpPr>
        <p:spPr>
          <a:xfrm>
            <a:off x="312738" y="1423988"/>
            <a:ext cx="11560175" cy="546100"/>
          </a:xfrm>
          <a:prstGeom prst="rect">
            <a:avLst/>
          </a:prstGeom>
        </p:spPr>
        <p:txBody>
          <a:bodyPr/>
          <a:lstStyle>
            <a:lvl1pPr marL="0" indent="0" algn="ctr">
              <a:buNone/>
              <a:defRPr sz="2000" b="1" i="0">
                <a:solidFill>
                  <a:schemeClr val="bg1"/>
                </a:solidFill>
                <a:latin typeface="Segoe UI Semibold" charset="0"/>
                <a:ea typeface="Segoe UI Semibold" charset="0"/>
                <a:cs typeface="Segoe UI Semibold"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14" name="Text Placeholder 12"/>
          <p:cNvSpPr>
            <a:spLocks noGrp="1"/>
          </p:cNvSpPr>
          <p:nvPr>
            <p:ph type="body" sz="quarter" idx="11"/>
          </p:nvPr>
        </p:nvSpPr>
        <p:spPr>
          <a:xfrm>
            <a:off x="312738" y="2303585"/>
            <a:ext cx="11560175" cy="546100"/>
          </a:xfrm>
          <a:prstGeom prst="rect">
            <a:avLst/>
          </a:prstGeom>
        </p:spPr>
        <p:txBody>
          <a:bodyPr/>
          <a:lstStyle>
            <a:lvl1pPr marL="0" indent="0" algn="ctr">
              <a:buNone/>
              <a:defRPr sz="1600" b="0" i="0">
                <a:solidFill>
                  <a:schemeClr val="bg1"/>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15" name="Rectangle 14"/>
          <p:cNvSpPr/>
          <p:nvPr/>
        </p:nvSpPr>
        <p:spPr>
          <a:xfrm>
            <a:off x="1265853" y="3125754"/>
            <a:ext cx="9660294" cy="3732245"/>
          </a:xfrm>
          <a:prstGeom prst="rect">
            <a:avLst/>
          </a:prstGeom>
          <a:gradFill>
            <a:gsLst>
              <a:gs pos="0">
                <a:srgbClr val="E1E9EB"/>
              </a:gs>
              <a:gs pos="100000">
                <a:srgbClr val="ECF2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6666"/>
              </a:solidFill>
              <a:latin typeface="Avenir Light" panose="020B0402020203020204" pitchFamily="34" charset="0"/>
            </a:endParaRPr>
          </a:p>
        </p:txBody>
      </p:sp>
      <p:cxnSp>
        <p:nvCxnSpPr>
          <p:cNvPr id="17" name="Straight Connector 16"/>
          <p:cNvCxnSpPr/>
          <p:nvPr/>
        </p:nvCxnSpPr>
        <p:spPr>
          <a:xfrm>
            <a:off x="7667680" y="4384003"/>
            <a:ext cx="0" cy="182880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524276" y="4384003"/>
            <a:ext cx="0" cy="182880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2"/>
          <p:cNvSpPr>
            <a:spLocks noGrp="1"/>
          </p:cNvSpPr>
          <p:nvPr>
            <p:ph type="body" sz="quarter" idx="12"/>
          </p:nvPr>
        </p:nvSpPr>
        <p:spPr>
          <a:xfrm>
            <a:off x="1635370" y="4000011"/>
            <a:ext cx="2602523" cy="546100"/>
          </a:xfrm>
          <a:prstGeom prst="rect">
            <a:avLst/>
          </a:prstGeom>
        </p:spPr>
        <p:txBody>
          <a:bodyPr/>
          <a:lstStyle>
            <a:lvl1pPr marL="0" indent="0" algn="ctr">
              <a:buNone/>
              <a:defRPr sz="1800" b="0" i="0">
                <a:solidFill>
                  <a:srgbClr val="172D4F"/>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20" name="Text Placeholder 12"/>
          <p:cNvSpPr>
            <a:spLocks noGrp="1"/>
          </p:cNvSpPr>
          <p:nvPr>
            <p:ph type="body" sz="quarter" idx="13"/>
          </p:nvPr>
        </p:nvSpPr>
        <p:spPr>
          <a:xfrm>
            <a:off x="4783016" y="4000010"/>
            <a:ext cx="2602523" cy="546100"/>
          </a:xfrm>
          <a:prstGeom prst="rect">
            <a:avLst/>
          </a:prstGeom>
        </p:spPr>
        <p:txBody>
          <a:bodyPr/>
          <a:lstStyle>
            <a:lvl1pPr marL="0" indent="0" algn="ctr">
              <a:buNone/>
              <a:defRPr sz="1800" b="0" i="0">
                <a:solidFill>
                  <a:srgbClr val="172D4F"/>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21" name="Text Placeholder 12"/>
          <p:cNvSpPr>
            <a:spLocks noGrp="1"/>
          </p:cNvSpPr>
          <p:nvPr>
            <p:ph type="body" sz="quarter" idx="14"/>
          </p:nvPr>
        </p:nvSpPr>
        <p:spPr>
          <a:xfrm>
            <a:off x="7930662" y="4000010"/>
            <a:ext cx="2602523" cy="546100"/>
          </a:xfrm>
          <a:prstGeom prst="rect">
            <a:avLst/>
          </a:prstGeom>
        </p:spPr>
        <p:txBody>
          <a:bodyPr/>
          <a:lstStyle>
            <a:lvl1pPr marL="0" indent="0" algn="ctr">
              <a:buNone/>
              <a:defRPr sz="1800" b="0" i="0">
                <a:solidFill>
                  <a:srgbClr val="172D4F"/>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22" name="Text Placeholder 12"/>
          <p:cNvSpPr>
            <a:spLocks noGrp="1"/>
          </p:cNvSpPr>
          <p:nvPr>
            <p:ph type="body" sz="quarter" idx="15"/>
          </p:nvPr>
        </p:nvSpPr>
        <p:spPr>
          <a:xfrm>
            <a:off x="1265810" y="4738076"/>
            <a:ext cx="3254225" cy="1838570"/>
          </a:xfrm>
          <a:prstGeom prst="rect">
            <a:avLst/>
          </a:prstGeom>
        </p:spPr>
        <p:txBody>
          <a:bodyPr/>
          <a:lstStyle>
            <a:lvl1pPr marL="0" indent="0" algn="ctr">
              <a:buNone/>
              <a:defRPr sz="1400" b="0" i="0">
                <a:solidFill>
                  <a:srgbClr val="666666"/>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23" name="Text Placeholder 12"/>
          <p:cNvSpPr>
            <a:spLocks noGrp="1"/>
          </p:cNvSpPr>
          <p:nvPr>
            <p:ph type="body" sz="quarter" idx="16"/>
          </p:nvPr>
        </p:nvSpPr>
        <p:spPr>
          <a:xfrm>
            <a:off x="4528518" y="4738076"/>
            <a:ext cx="3134920" cy="1838570"/>
          </a:xfrm>
          <a:prstGeom prst="rect">
            <a:avLst/>
          </a:prstGeom>
        </p:spPr>
        <p:txBody>
          <a:bodyPr/>
          <a:lstStyle>
            <a:lvl1pPr marL="0" indent="0" algn="ctr">
              <a:buNone/>
              <a:defRPr sz="1400" b="0" i="0">
                <a:solidFill>
                  <a:srgbClr val="666666"/>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24" name="Text Placeholder 12"/>
          <p:cNvSpPr>
            <a:spLocks noGrp="1"/>
          </p:cNvSpPr>
          <p:nvPr>
            <p:ph type="body" sz="quarter" idx="17"/>
          </p:nvPr>
        </p:nvSpPr>
        <p:spPr>
          <a:xfrm>
            <a:off x="7671921" y="4738076"/>
            <a:ext cx="3134919" cy="1838570"/>
          </a:xfrm>
          <a:prstGeom prst="rect">
            <a:avLst/>
          </a:prstGeom>
        </p:spPr>
        <p:txBody>
          <a:bodyPr/>
          <a:lstStyle>
            <a:lvl1pPr marL="0" indent="0" algn="ctr">
              <a:buNone/>
              <a:defRPr sz="1400" b="0" i="0">
                <a:solidFill>
                  <a:srgbClr val="666666"/>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26" name="Picture Placeholder 25"/>
          <p:cNvSpPr>
            <a:spLocks noGrp="1"/>
          </p:cNvSpPr>
          <p:nvPr>
            <p:ph type="pic" sz="quarter" idx="18" hasCustomPrompt="1"/>
          </p:nvPr>
        </p:nvSpPr>
        <p:spPr>
          <a:xfrm>
            <a:off x="2329412" y="3277821"/>
            <a:ext cx="1214437" cy="695325"/>
          </a:xfrm>
          <a:prstGeom prst="rect">
            <a:avLst/>
          </a:prstGeom>
        </p:spPr>
        <p:txBody>
          <a:bodyPr/>
          <a:lstStyle>
            <a:lvl1pPr marL="0" indent="0" algn="ctr">
              <a:buNone/>
              <a:defRPr>
                <a:solidFill>
                  <a:srgbClr val="F72F41"/>
                </a:solidFill>
              </a:defRPr>
            </a:lvl1pPr>
          </a:lstStyle>
          <a:p>
            <a:r>
              <a:rPr lang="en-US" dirty="0"/>
              <a:t>icon</a:t>
            </a:r>
          </a:p>
        </p:txBody>
      </p:sp>
      <p:sp>
        <p:nvSpPr>
          <p:cNvPr id="27" name="Picture Placeholder 25"/>
          <p:cNvSpPr>
            <a:spLocks noGrp="1"/>
          </p:cNvSpPr>
          <p:nvPr>
            <p:ph type="pic" sz="quarter" idx="19" hasCustomPrompt="1"/>
          </p:nvPr>
        </p:nvSpPr>
        <p:spPr>
          <a:xfrm>
            <a:off x="5477058" y="3294337"/>
            <a:ext cx="1214437" cy="695325"/>
          </a:xfrm>
          <a:prstGeom prst="rect">
            <a:avLst/>
          </a:prstGeom>
        </p:spPr>
        <p:txBody>
          <a:bodyPr/>
          <a:lstStyle>
            <a:lvl1pPr marL="0" indent="0" algn="ctr">
              <a:buNone/>
              <a:defRPr>
                <a:solidFill>
                  <a:srgbClr val="F72F41"/>
                </a:solidFill>
              </a:defRPr>
            </a:lvl1pPr>
          </a:lstStyle>
          <a:p>
            <a:r>
              <a:rPr lang="en-US" dirty="0"/>
              <a:t>icon</a:t>
            </a:r>
          </a:p>
        </p:txBody>
      </p:sp>
      <p:sp>
        <p:nvSpPr>
          <p:cNvPr id="28" name="Picture Placeholder 25"/>
          <p:cNvSpPr>
            <a:spLocks noGrp="1"/>
          </p:cNvSpPr>
          <p:nvPr>
            <p:ph type="pic" sz="quarter" idx="20" hasCustomPrompt="1"/>
          </p:nvPr>
        </p:nvSpPr>
        <p:spPr>
          <a:xfrm>
            <a:off x="8624704" y="3294337"/>
            <a:ext cx="1214437" cy="695325"/>
          </a:xfrm>
          <a:prstGeom prst="rect">
            <a:avLst/>
          </a:prstGeom>
        </p:spPr>
        <p:txBody>
          <a:bodyPr/>
          <a:lstStyle>
            <a:lvl1pPr marL="0" indent="0" algn="ctr">
              <a:buNone/>
              <a:defRPr>
                <a:solidFill>
                  <a:srgbClr val="F72F41"/>
                </a:solidFill>
              </a:defRPr>
            </a:lvl1pPr>
          </a:lstStyle>
          <a:p>
            <a:r>
              <a:rPr lang="en-US" dirty="0"/>
              <a:t>icon</a:t>
            </a:r>
          </a:p>
        </p:txBody>
      </p:sp>
    </p:spTree>
    <p:extLst>
      <p:ext uri="{BB962C8B-B14F-4D97-AF65-F5344CB8AC3E}">
        <p14:creationId xmlns:p14="http://schemas.microsoft.com/office/powerpoint/2010/main" val="32688410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icture-Text/Icon/Quote Overlay">
    <p:spTree>
      <p:nvGrpSpPr>
        <p:cNvPr id="1" name=""/>
        <p:cNvGrpSpPr/>
        <p:nvPr/>
      </p:nvGrpSpPr>
      <p:grpSpPr>
        <a:xfrm>
          <a:off x="0" y="0"/>
          <a:ext cx="0" cy="0"/>
          <a:chOff x="0" y="0"/>
          <a:chExt cx="0" cy="0"/>
        </a:xfrm>
      </p:grpSpPr>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349"/>
            <a:ext cx="12192000" cy="4446960"/>
          </a:xfrm>
          <a:prstGeom prst="rect">
            <a:avLst/>
          </a:prstGeom>
        </p:spPr>
      </p:pic>
      <p:sp>
        <p:nvSpPr>
          <p:cNvPr id="32" name="Rectangle 31"/>
          <p:cNvSpPr/>
          <p:nvPr/>
        </p:nvSpPr>
        <p:spPr>
          <a:xfrm>
            <a:off x="-1" y="1567981"/>
            <a:ext cx="12192001" cy="4435243"/>
          </a:xfrm>
          <a:prstGeom prst="rect">
            <a:avLst/>
          </a:prstGeom>
          <a:solidFill>
            <a:srgbClr val="11193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33" name="Text Placeholder 11"/>
          <p:cNvSpPr>
            <a:spLocks noGrp="1"/>
          </p:cNvSpPr>
          <p:nvPr>
            <p:ph type="body" sz="quarter" idx="18" hasCustomPrompt="1"/>
          </p:nvPr>
        </p:nvSpPr>
        <p:spPr>
          <a:xfrm>
            <a:off x="444266" y="2904401"/>
            <a:ext cx="4250826" cy="974835"/>
          </a:xfrm>
          <a:prstGeom prst="rect">
            <a:avLst/>
          </a:prstGeom>
        </p:spPr>
        <p:txBody>
          <a:bodyPr>
            <a:normAutofit/>
          </a:bodyPr>
          <a:lstStyle>
            <a:lvl1pPr marL="0" indent="0" algn="l">
              <a:buNone/>
              <a:defRPr sz="16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34" name="Rectangle 33"/>
          <p:cNvSpPr/>
          <p:nvPr/>
        </p:nvSpPr>
        <p:spPr>
          <a:xfrm>
            <a:off x="444266" y="2553068"/>
            <a:ext cx="1968143" cy="27432"/>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36" name="Text Placeholder 11"/>
          <p:cNvSpPr>
            <a:spLocks noGrp="1"/>
          </p:cNvSpPr>
          <p:nvPr>
            <p:ph type="body" sz="quarter" idx="25" hasCustomPrompt="1"/>
          </p:nvPr>
        </p:nvSpPr>
        <p:spPr>
          <a:xfrm>
            <a:off x="680815" y="4459912"/>
            <a:ext cx="4250826" cy="1272673"/>
          </a:xfrm>
          <a:prstGeom prst="rect">
            <a:avLst/>
          </a:prstGeom>
        </p:spPr>
        <p:txBody>
          <a:bodyPr>
            <a:normAutofit/>
          </a:bodyPr>
          <a:lstStyle>
            <a:lvl1pPr marL="0" indent="0" algn="l">
              <a:buNone/>
              <a:defRPr sz="1600" b="0" i="1">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37" name="Text Placeholder 11"/>
          <p:cNvSpPr>
            <a:spLocks noGrp="1"/>
          </p:cNvSpPr>
          <p:nvPr>
            <p:ph type="body" sz="quarter" idx="26" hasCustomPrompt="1"/>
          </p:nvPr>
        </p:nvSpPr>
        <p:spPr>
          <a:xfrm>
            <a:off x="444266" y="2020648"/>
            <a:ext cx="4250826" cy="974835"/>
          </a:xfrm>
          <a:prstGeom prst="rect">
            <a:avLst/>
          </a:prstGeom>
        </p:spPr>
        <p:txBody>
          <a:bodyPr>
            <a:normAutofit/>
          </a:bodyPr>
          <a:lstStyle>
            <a:lvl1pPr marL="0" indent="0" algn="l">
              <a:buNone/>
              <a:defRPr sz="1600" b="0" i="0" baseline="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Company Name or Logo</a:t>
            </a:r>
          </a:p>
        </p:txBody>
      </p:sp>
      <p:sp>
        <p:nvSpPr>
          <p:cNvPr id="41" name="Text Placeholder 11"/>
          <p:cNvSpPr>
            <a:spLocks noGrp="1"/>
          </p:cNvSpPr>
          <p:nvPr>
            <p:ph type="body" sz="quarter" idx="27" hasCustomPrompt="1"/>
          </p:nvPr>
        </p:nvSpPr>
        <p:spPr>
          <a:xfrm>
            <a:off x="5866108" y="2921204"/>
            <a:ext cx="1781910" cy="600619"/>
          </a:xfrm>
          <a:prstGeom prst="rect">
            <a:avLst/>
          </a:prstGeom>
        </p:spPr>
        <p:txBody>
          <a:bodyPr>
            <a:normAutofit/>
          </a:bodyPr>
          <a:lstStyle>
            <a:lvl1pPr marL="0" indent="0" algn="ctr">
              <a:buNone/>
              <a:defRPr sz="16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2" name="Text Placeholder 11"/>
          <p:cNvSpPr>
            <a:spLocks noGrp="1"/>
          </p:cNvSpPr>
          <p:nvPr>
            <p:ph type="body" sz="quarter" idx="28" hasCustomPrompt="1"/>
          </p:nvPr>
        </p:nvSpPr>
        <p:spPr>
          <a:xfrm>
            <a:off x="7835584" y="2921204"/>
            <a:ext cx="1781910" cy="600619"/>
          </a:xfrm>
          <a:prstGeom prst="rect">
            <a:avLst/>
          </a:prstGeom>
        </p:spPr>
        <p:txBody>
          <a:bodyPr>
            <a:normAutofit/>
          </a:bodyPr>
          <a:lstStyle>
            <a:lvl1pPr marL="0" indent="0" algn="ctr">
              <a:buNone/>
              <a:defRPr sz="16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3" name="Text Placeholder 11"/>
          <p:cNvSpPr>
            <a:spLocks noGrp="1"/>
          </p:cNvSpPr>
          <p:nvPr>
            <p:ph type="body" sz="quarter" idx="29" hasCustomPrompt="1"/>
          </p:nvPr>
        </p:nvSpPr>
        <p:spPr>
          <a:xfrm>
            <a:off x="9784196" y="2921204"/>
            <a:ext cx="1781910" cy="600619"/>
          </a:xfrm>
          <a:prstGeom prst="rect">
            <a:avLst/>
          </a:prstGeom>
        </p:spPr>
        <p:txBody>
          <a:bodyPr>
            <a:normAutofit/>
          </a:bodyPr>
          <a:lstStyle>
            <a:lvl1pPr marL="0" indent="0" algn="ctr">
              <a:buNone/>
              <a:defRPr sz="16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7" name="Text Placeholder 11"/>
          <p:cNvSpPr>
            <a:spLocks noGrp="1"/>
          </p:cNvSpPr>
          <p:nvPr>
            <p:ph type="body" sz="quarter" idx="30" hasCustomPrompt="1"/>
          </p:nvPr>
        </p:nvSpPr>
        <p:spPr>
          <a:xfrm>
            <a:off x="5866108" y="5012383"/>
            <a:ext cx="1781910" cy="600619"/>
          </a:xfrm>
          <a:prstGeom prst="rect">
            <a:avLst/>
          </a:prstGeom>
        </p:spPr>
        <p:txBody>
          <a:bodyPr>
            <a:normAutofit/>
          </a:bodyPr>
          <a:lstStyle>
            <a:lvl1pPr marL="0" indent="0" algn="ctr">
              <a:buNone/>
              <a:defRPr sz="16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8" name="Text Placeholder 11"/>
          <p:cNvSpPr>
            <a:spLocks noGrp="1"/>
          </p:cNvSpPr>
          <p:nvPr>
            <p:ph type="body" sz="quarter" idx="31" hasCustomPrompt="1"/>
          </p:nvPr>
        </p:nvSpPr>
        <p:spPr>
          <a:xfrm>
            <a:off x="7835584" y="5012383"/>
            <a:ext cx="1781910" cy="600619"/>
          </a:xfrm>
          <a:prstGeom prst="rect">
            <a:avLst/>
          </a:prstGeom>
        </p:spPr>
        <p:txBody>
          <a:bodyPr>
            <a:normAutofit/>
          </a:bodyPr>
          <a:lstStyle>
            <a:lvl1pPr marL="0" indent="0" algn="ctr">
              <a:buNone/>
              <a:defRPr sz="16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9" name="Text Placeholder 11"/>
          <p:cNvSpPr>
            <a:spLocks noGrp="1"/>
          </p:cNvSpPr>
          <p:nvPr>
            <p:ph type="body" sz="quarter" idx="32" hasCustomPrompt="1"/>
          </p:nvPr>
        </p:nvSpPr>
        <p:spPr>
          <a:xfrm>
            <a:off x="9784196" y="5012383"/>
            <a:ext cx="1781910" cy="600619"/>
          </a:xfrm>
          <a:prstGeom prst="rect">
            <a:avLst/>
          </a:prstGeom>
        </p:spPr>
        <p:txBody>
          <a:bodyPr>
            <a:normAutofit/>
          </a:bodyPr>
          <a:lstStyle>
            <a:lvl1pPr marL="0" indent="0" algn="ctr">
              <a:buNone/>
              <a:defRPr sz="1600" b="0" i="0">
                <a:solidFill>
                  <a:schemeClr val="bg1"/>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54" name="Rectangle 53"/>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6" y="4223363"/>
            <a:ext cx="473098" cy="473098"/>
          </a:xfrm>
          <a:prstGeom prst="rect">
            <a:avLst/>
          </a:prstGeom>
        </p:spPr>
      </p:pic>
      <p:sp>
        <p:nvSpPr>
          <p:cNvPr id="38" name="Oval 37"/>
          <p:cNvSpPr/>
          <p:nvPr/>
        </p:nvSpPr>
        <p:spPr>
          <a:xfrm>
            <a:off x="6329813" y="2077340"/>
            <a:ext cx="747755" cy="747755"/>
          </a:xfrm>
          <a:prstGeom prst="ellipse">
            <a:avLst/>
          </a:prstGeom>
          <a:no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316874" y="2077340"/>
            <a:ext cx="747755" cy="747755"/>
          </a:xfrm>
          <a:prstGeom prst="ellipse">
            <a:avLst/>
          </a:prstGeom>
          <a:no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303936" y="2077340"/>
            <a:ext cx="747755" cy="747755"/>
          </a:xfrm>
          <a:prstGeom prst="ellipse">
            <a:avLst/>
          </a:prstGeom>
          <a:no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329813" y="4168519"/>
            <a:ext cx="747755" cy="747755"/>
          </a:xfrm>
          <a:prstGeom prst="ellipse">
            <a:avLst/>
          </a:prstGeom>
          <a:no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316874" y="4168519"/>
            <a:ext cx="747755" cy="747755"/>
          </a:xfrm>
          <a:prstGeom prst="ellipse">
            <a:avLst/>
          </a:prstGeom>
          <a:no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303936" y="4168519"/>
            <a:ext cx="747755" cy="747755"/>
          </a:xfrm>
          <a:prstGeom prst="ellipse">
            <a:avLst/>
          </a:prstGeom>
          <a:no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8324" y="2156098"/>
            <a:ext cx="576072" cy="576072"/>
          </a:xfrm>
          <a:prstGeom prst="rect">
            <a:avLst/>
          </a:prstGeom>
        </p:spPr>
      </p:pic>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9097" y="4290427"/>
            <a:ext cx="457200" cy="457200"/>
          </a:xfrm>
          <a:prstGeom prst="rect">
            <a:avLst/>
          </a:prstGeom>
        </p:spPr>
      </p:pic>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374" y="4257122"/>
            <a:ext cx="614754" cy="614754"/>
          </a:xfrm>
          <a:prstGeom prst="rect">
            <a:avLst/>
          </a:prstGeom>
        </p:spPr>
      </p:pic>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8887" y="4335994"/>
            <a:ext cx="411480" cy="411480"/>
          </a:xfrm>
          <a:prstGeom prst="rect">
            <a:avLst/>
          </a:prstGeom>
        </p:spPr>
      </p:pic>
      <p:sp>
        <p:nvSpPr>
          <p:cNvPr id="58" name="Text Placeholder 3"/>
          <p:cNvSpPr>
            <a:spLocks noGrp="1"/>
          </p:cNvSpPr>
          <p:nvPr>
            <p:ph type="body" sz="quarter" idx="33" hasCustomPrompt="1"/>
          </p:nvPr>
        </p:nvSpPr>
        <p:spPr>
          <a:xfrm>
            <a:off x="5934398" y="2156098"/>
            <a:ext cx="1535112" cy="310988"/>
          </a:xfrm>
          <a:prstGeom prst="rect">
            <a:avLst/>
          </a:prstGeom>
        </p:spPr>
        <p:txBody>
          <a:bodyPr/>
          <a:lstStyle>
            <a:lvl1pPr marL="0" indent="0" algn="ctr">
              <a:buNone/>
              <a:defRPr sz="2400" b="0" i="0">
                <a:solidFill>
                  <a:schemeClr val="bg1"/>
                </a:solidFill>
                <a:latin typeface="Segoe UI" charset="0"/>
                <a:ea typeface="Segoe UI" charset="0"/>
                <a:cs typeface="Segoe UI" charset="0"/>
              </a:defRPr>
            </a:lvl1pPr>
          </a:lstStyle>
          <a:p>
            <a:pPr lvl="0"/>
            <a:r>
              <a:rPr lang="en-US" dirty="0"/>
              <a:t>#</a:t>
            </a:r>
          </a:p>
        </p:txBody>
      </p:sp>
      <p:sp>
        <p:nvSpPr>
          <p:cNvPr id="59" name="Text Placeholder 3"/>
          <p:cNvSpPr>
            <a:spLocks noGrp="1"/>
          </p:cNvSpPr>
          <p:nvPr>
            <p:ph type="body" sz="quarter" idx="34" hasCustomPrompt="1"/>
          </p:nvPr>
        </p:nvSpPr>
        <p:spPr>
          <a:xfrm>
            <a:off x="7923195" y="2156098"/>
            <a:ext cx="1535112" cy="327845"/>
          </a:xfrm>
          <a:prstGeom prst="rect">
            <a:avLst/>
          </a:prstGeom>
        </p:spPr>
        <p:txBody>
          <a:bodyPr/>
          <a:lstStyle>
            <a:lvl1pPr marL="0" indent="0" algn="ctr">
              <a:buNone/>
              <a:defRPr sz="2400" b="0" i="0">
                <a:solidFill>
                  <a:schemeClr val="bg1"/>
                </a:solidFill>
                <a:latin typeface="Segoe UI" charset="0"/>
                <a:ea typeface="Segoe UI" charset="0"/>
                <a:cs typeface="Segoe UI" charset="0"/>
              </a:defRPr>
            </a:lvl1pPr>
          </a:lstStyle>
          <a:p>
            <a:pPr lvl="0"/>
            <a:r>
              <a:rPr lang="en-US" dirty="0"/>
              <a:t>#</a:t>
            </a:r>
          </a:p>
        </p:txBody>
      </p:sp>
      <p:sp>
        <p:nvSpPr>
          <p:cNvPr id="60" name="Text Placeholder 3"/>
          <p:cNvSpPr>
            <a:spLocks noGrp="1"/>
          </p:cNvSpPr>
          <p:nvPr>
            <p:ph type="body" sz="quarter" idx="35" hasCustomPrompt="1"/>
          </p:nvPr>
        </p:nvSpPr>
        <p:spPr>
          <a:xfrm>
            <a:off x="5934398" y="2506174"/>
            <a:ext cx="1535112" cy="310988"/>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a:t>
            </a:r>
          </a:p>
        </p:txBody>
      </p:sp>
      <p:sp>
        <p:nvSpPr>
          <p:cNvPr id="61" name="Text Placeholder 3"/>
          <p:cNvSpPr>
            <a:spLocks noGrp="1"/>
          </p:cNvSpPr>
          <p:nvPr>
            <p:ph type="body" sz="quarter" idx="36" hasCustomPrompt="1"/>
          </p:nvPr>
        </p:nvSpPr>
        <p:spPr>
          <a:xfrm>
            <a:off x="7923195" y="2506174"/>
            <a:ext cx="1535112" cy="310988"/>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a:t>
            </a:r>
          </a:p>
        </p:txBody>
      </p:sp>
      <p:sp>
        <p:nvSpPr>
          <p:cNvPr id="51"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52"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844428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E7811B-FD6F-418B-970C-5A8911ABF886}"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84ABE-CF27-48A4-B129-D6388EDB6814}" type="slidenum">
              <a:rPr lang="en-US" smtClean="0"/>
              <a:t>‹#›</a:t>
            </a:fld>
            <a:endParaRPr lang="en-US"/>
          </a:p>
        </p:txBody>
      </p:sp>
    </p:spTree>
    <p:extLst>
      <p:ext uri="{BB962C8B-B14F-4D97-AF65-F5344CB8AC3E}">
        <p14:creationId xmlns:p14="http://schemas.microsoft.com/office/powerpoint/2010/main" val="40746398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cture - 5 Icons">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25" name="Straight Connector 24"/>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4" name="Picture Placeholder 3"/>
          <p:cNvSpPr>
            <a:spLocks noGrp="1"/>
          </p:cNvSpPr>
          <p:nvPr>
            <p:ph type="pic" sz="quarter" idx="10"/>
          </p:nvPr>
        </p:nvSpPr>
        <p:spPr>
          <a:xfrm>
            <a:off x="0" y="2017712"/>
            <a:ext cx="12192000" cy="3429000"/>
          </a:xfrm>
          <a:prstGeom prst="rect">
            <a:avLst/>
          </a:prstGeom>
        </p:spPr>
        <p:txBody>
          <a:bodyPr/>
          <a:lstStyle/>
          <a:p>
            <a:r>
              <a:rPr lang="en-US"/>
              <a:t>Click icon to add picture</a:t>
            </a:r>
          </a:p>
        </p:txBody>
      </p:sp>
      <p:grpSp>
        <p:nvGrpSpPr>
          <p:cNvPr id="8" name="Group 7"/>
          <p:cNvGrpSpPr/>
          <p:nvPr/>
        </p:nvGrpSpPr>
        <p:grpSpPr>
          <a:xfrm>
            <a:off x="2433575" y="2671056"/>
            <a:ext cx="7350250" cy="2122311"/>
            <a:chOff x="2004388" y="2483555"/>
            <a:chExt cx="7929486" cy="2122311"/>
          </a:xfrm>
        </p:grpSpPr>
        <p:cxnSp>
          <p:nvCxnSpPr>
            <p:cNvPr id="30" name="Straight Connector 29"/>
            <p:cNvCxnSpPr/>
            <p:nvPr/>
          </p:nvCxnSpPr>
          <p:spPr>
            <a:xfrm>
              <a:off x="2004388" y="2483555"/>
              <a:ext cx="0" cy="21223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647550" y="2483555"/>
              <a:ext cx="0" cy="21223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292965" y="2483555"/>
              <a:ext cx="0" cy="21223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33874" y="2483555"/>
              <a:ext cx="0" cy="21223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Text Placeholder 9"/>
          <p:cNvSpPr>
            <a:spLocks noGrp="1"/>
          </p:cNvSpPr>
          <p:nvPr>
            <p:ph type="body" sz="quarter" idx="13" hasCustomPrompt="1"/>
          </p:nvPr>
        </p:nvSpPr>
        <p:spPr>
          <a:xfrm>
            <a:off x="741337" y="3373516"/>
            <a:ext cx="1214437" cy="368751"/>
          </a:xfrm>
          <a:prstGeom prst="rect">
            <a:avLst/>
          </a:prstGeom>
        </p:spPr>
        <p:txBody>
          <a:bodyPr>
            <a:normAutofit/>
          </a:bodyPr>
          <a:lstStyle>
            <a:lvl1pPr marL="0" indent="0" algn="ctr">
              <a:buNone/>
              <a:defRPr sz="2000" b="1" i="0">
                <a:solidFill>
                  <a:schemeClr val="bg1"/>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62" name="Text Placeholder 12"/>
          <p:cNvSpPr>
            <a:spLocks noGrp="1"/>
          </p:cNvSpPr>
          <p:nvPr>
            <p:ph type="body" sz="quarter" idx="12"/>
          </p:nvPr>
        </p:nvSpPr>
        <p:spPr>
          <a:xfrm>
            <a:off x="325738" y="3742267"/>
            <a:ext cx="2019816" cy="1334911"/>
          </a:xfrm>
          <a:prstGeom prst="rect">
            <a:avLst/>
          </a:prstGeom>
        </p:spPr>
        <p:txBody>
          <a:bodyPr/>
          <a:lstStyle>
            <a:lvl1pPr marL="0" indent="0" algn="ctr">
              <a:buNone/>
              <a:defRPr sz="1800" b="0" i="0">
                <a:solidFill>
                  <a:schemeClr val="bg1"/>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66" name="Text Placeholder 9"/>
          <p:cNvSpPr>
            <a:spLocks noGrp="1"/>
          </p:cNvSpPr>
          <p:nvPr>
            <p:ph type="body" sz="quarter" idx="20" hasCustomPrompt="1"/>
          </p:nvPr>
        </p:nvSpPr>
        <p:spPr>
          <a:xfrm>
            <a:off x="2973455" y="3373516"/>
            <a:ext cx="1366035" cy="368751"/>
          </a:xfrm>
          <a:prstGeom prst="rect">
            <a:avLst/>
          </a:prstGeom>
        </p:spPr>
        <p:txBody>
          <a:bodyPr>
            <a:normAutofit/>
          </a:bodyPr>
          <a:lstStyle>
            <a:lvl1pPr marL="0" indent="0" algn="ctr">
              <a:buNone/>
              <a:defRPr sz="2000" b="1" i="0">
                <a:solidFill>
                  <a:schemeClr val="bg1"/>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67" name="Text Placeholder 12"/>
          <p:cNvSpPr>
            <a:spLocks noGrp="1"/>
          </p:cNvSpPr>
          <p:nvPr>
            <p:ph type="body" sz="quarter" idx="21"/>
          </p:nvPr>
        </p:nvSpPr>
        <p:spPr>
          <a:xfrm>
            <a:off x="2521598" y="3742267"/>
            <a:ext cx="2271950" cy="1334911"/>
          </a:xfrm>
          <a:prstGeom prst="rect">
            <a:avLst/>
          </a:prstGeom>
        </p:spPr>
        <p:txBody>
          <a:bodyPr/>
          <a:lstStyle>
            <a:lvl1pPr marL="0" indent="0" algn="ctr">
              <a:buNone/>
              <a:defRPr sz="1800" b="0" i="0">
                <a:solidFill>
                  <a:schemeClr val="bg1"/>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69" name="Text Placeholder 9"/>
          <p:cNvSpPr>
            <a:spLocks noGrp="1"/>
          </p:cNvSpPr>
          <p:nvPr>
            <p:ph type="body" sz="quarter" idx="23" hasCustomPrompt="1"/>
          </p:nvPr>
        </p:nvSpPr>
        <p:spPr>
          <a:xfrm>
            <a:off x="5418394" y="3373516"/>
            <a:ext cx="1366035" cy="368751"/>
          </a:xfrm>
          <a:prstGeom prst="rect">
            <a:avLst/>
          </a:prstGeom>
        </p:spPr>
        <p:txBody>
          <a:bodyPr>
            <a:normAutofit/>
          </a:bodyPr>
          <a:lstStyle>
            <a:lvl1pPr marL="0" indent="0" algn="ctr">
              <a:buNone/>
              <a:defRPr sz="2000" b="1" i="0">
                <a:solidFill>
                  <a:schemeClr val="bg1"/>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70" name="Text Placeholder 12"/>
          <p:cNvSpPr>
            <a:spLocks noGrp="1"/>
          </p:cNvSpPr>
          <p:nvPr>
            <p:ph type="body" sz="quarter" idx="24"/>
          </p:nvPr>
        </p:nvSpPr>
        <p:spPr>
          <a:xfrm>
            <a:off x="4978455" y="3742267"/>
            <a:ext cx="2271950" cy="1334911"/>
          </a:xfrm>
          <a:prstGeom prst="rect">
            <a:avLst/>
          </a:prstGeom>
        </p:spPr>
        <p:txBody>
          <a:bodyPr/>
          <a:lstStyle>
            <a:lvl1pPr marL="0" indent="0" algn="ctr">
              <a:buNone/>
              <a:defRPr sz="1800" b="0" i="0">
                <a:solidFill>
                  <a:schemeClr val="bg1"/>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72" name="Text Placeholder 9"/>
          <p:cNvSpPr>
            <a:spLocks noGrp="1"/>
          </p:cNvSpPr>
          <p:nvPr>
            <p:ph type="body" sz="quarter" idx="26" hasCustomPrompt="1"/>
          </p:nvPr>
        </p:nvSpPr>
        <p:spPr>
          <a:xfrm>
            <a:off x="7865595" y="3373516"/>
            <a:ext cx="1366035" cy="368751"/>
          </a:xfrm>
          <a:prstGeom prst="rect">
            <a:avLst/>
          </a:prstGeom>
        </p:spPr>
        <p:txBody>
          <a:bodyPr>
            <a:normAutofit/>
          </a:bodyPr>
          <a:lstStyle>
            <a:lvl1pPr marL="0" indent="0" algn="ctr">
              <a:buNone/>
              <a:defRPr sz="2000" b="1" i="0">
                <a:solidFill>
                  <a:schemeClr val="bg1"/>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73" name="Text Placeholder 12"/>
          <p:cNvSpPr>
            <a:spLocks noGrp="1"/>
          </p:cNvSpPr>
          <p:nvPr>
            <p:ph type="body" sz="quarter" idx="27"/>
          </p:nvPr>
        </p:nvSpPr>
        <p:spPr>
          <a:xfrm>
            <a:off x="7426450" y="3742267"/>
            <a:ext cx="2271950" cy="1334911"/>
          </a:xfrm>
          <a:prstGeom prst="rect">
            <a:avLst/>
          </a:prstGeom>
        </p:spPr>
        <p:txBody>
          <a:bodyPr/>
          <a:lstStyle>
            <a:lvl1pPr marL="0" indent="0" algn="ctr">
              <a:buNone/>
              <a:defRPr sz="1800" b="0" i="0">
                <a:solidFill>
                  <a:schemeClr val="bg1"/>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sp>
        <p:nvSpPr>
          <p:cNvPr id="78" name="Text Placeholder 9"/>
          <p:cNvSpPr>
            <a:spLocks noGrp="1"/>
          </p:cNvSpPr>
          <p:nvPr>
            <p:ph type="body" sz="quarter" idx="29" hasCustomPrompt="1"/>
          </p:nvPr>
        </p:nvSpPr>
        <p:spPr>
          <a:xfrm>
            <a:off x="10261497" y="3373516"/>
            <a:ext cx="1214437" cy="368751"/>
          </a:xfrm>
          <a:prstGeom prst="rect">
            <a:avLst/>
          </a:prstGeom>
        </p:spPr>
        <p:txBody>
          <a:bodyPr>
            <a:normAutofit/>
          </a:bodyPr>
          <a:lstStyle>
            <a:lvl1pPr marL="0" indent="0" algn="ctr">
              <a:buNone/>
              <a:defRPr sz="2000" b="1" i="0">
                <a:solidFill>
                  <a:schemeClr val="bg1"/>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79" name="Text Placeholder 12"/>
          <p:cNvSpPr>
            <a:spLocks noGrp="1"/>
          </p:cNvSpPr>
          <p:nvPr>
            <p:ph type="body" sz="quarter" idx="30"/>
          </p:nvPr>
        </p:nvSpPr>
        <p:spPr>
          <a:xfrm>
            <a:off x="9856739" y="3742267"/>
            <a:ext cx="2019816" cy="1334911"/>
          </a:xfrm>
          <a:prstGeom prst="rect">
            <a:avLst/>
          </a:prstGeom>
        </p:spPr>
        <p:txBody>
          <a:bodyPr/>
          <a:lstStyle>
            <a:lvl1pPr marL="0" indent="0" algn="ctr">
              <a:buNone/>
              <a:defRPr sz="1800" b="0" i="0">
                <a:solidFill>
                  <a:schemeClr val="bg1"/>
                </a:solidFill>
                <a:latin typeface="Segoe UI" charset="0"/>
                <a:ea typeface="Segoe UI" charset="0"/>
                <a:cs typeface="Segoe UI" charset="0"/>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Edit Master text styles</a:t>
            </a:r>
          </a:p>
        </p:txBody>
      </p: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04" y="2583039"/>
            <a:ext cx="857250" cy="857250"/>
          </a:xfrm>
          <a:prstGeom prst="rect">
            <a:avLst/>
          </a:prstGeom>
        </p:spPr>
      </p:pic>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9300" y="2583039"/>
            <a:ext cx="857250" cy="857250"/>
          </a:xfrm>
          <a:prstGeom prst="rect">
            <a:avLst/>
          </a:prstGeom>
        </p:spPr>
      </p:pic>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7375" y="2583039"/>
            <a:ext cx="857250" cy="857250"/>
          </a:xfrm>
          <a:prstGeom prst="rect">
            <a:avLst/>
          </a:prstGeom>
        </p:spPr>
      </p:pic>
      <p:pic>
        <p:nvPicPr>
          <p:cNvPr id="83" name="Picture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4618" y="2583039"/>
            <a:ext cx="857250" cy="857250"/>
          </a:xfrm>
          <a:prstGeom prst="rect">
            <a:avLst/>
          </a:prstGeom>
        </p:spPr>
      </p:pic>
      <p:pic>
        <p:nvPicPr>
          <p:cNvPr id="84" name="Picture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8071" y="2583039"/>
            <a:ext cx="857250" cy="857250"/>
          </a:xfrm>
          <a:prstGeom prst="rect">
            <a:avLst/>
          </a:prstGeom>
        </p:spPr>
      </p:pic>
      <p:sp>
        <p:nvSpPr>
          <p:cNvPr id="85" name="Rectangle 84"/>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29"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34"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426575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meline-Start">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sp>
        <p:nvSpPr>
          <p:cNvPr id="13" name="Rectangle 12"/>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cxnSp>
        <p:nvCxnSpPr>
          <p:cNvPr id="14" name="Straight Connector 13"/>
          <p:cNvCxnSpPr/>
          <p:nvPr/>
        </p:nvCxnSpPr>
        <p:spPr>
          <a:xfrm>
            <a:off x="3652921" y="2099388"/>
            <a:ext cx="0" cy="4758612"/>
          </a:xfrm>
          <a:prstGeom prst="line">
            <a:avLst/>
          </a:prstGeom>
          <a:ln w="38100">
            <a:solidFill>
              <a:srgbClr val="F72F42"/>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573611" y="2802669"/>
            <a:ext cx="158620" cy="158620"/>
          </a:xfrm>
          <a:prstGeom prst="ellipse">
            <a:avLst/>
          </a:prstGeom>
          <a:solidFill>
            <a:schemeClr val="bg1"/>
          </a:solid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82D4F"/>
              </a:solidFill>
            </a:endParaRPr>
          </a:p>
        </p:txBody>
      </p:sp>
      <p:sp>
        <p:nvSpPr>
          <p:cNvPr id="16" name="Oval 15"/>
          <p:cNvSpPr/>
          <p:nvPr/>
        </p:nvSpPr>
        <p:spPr>
          <a:xfrm>
            <a:off x="3573611" y="4403320"/>
            <a:ext cx="158620" cy="158620"/>
          </a:xfrm>
          <a:prstGeom prst="ellipse">
            <a:avLst/>
          </a:prstGeom>
          <a:solidFill>
            <a:schemeClr val="bg1"/>
          </a:solid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82D4F"/>
              </a:solidFill>
            </a:endParaRPr>
          </a:p>
        </p:txBody>
      </p:sp>
      <p:cxnSp>
        <p:nvCxnSpPr>
          <p:cNvPr id="17" name="Straight Connector 16"/>
          <p:cNvCxnSpPr/>
          <p:nvPr/>
        </p:nvCxnSpPr>
        <p:spPr>
          <a:xfrm flipH="1">
            <a:off x="858612" y="2099388"/>
            <a:ext cx="2813165" cy="0"/>
          </a:xfrm>
          <a:prstGeom prst="line">
            <a:avLst/>
          </a:prstGeom>
          <a:ln w="38100">
            <a:solidFill>
              <a:srgbClr val="F72F42"/>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573611" y="6003971"/>
            <a:ext cx="158620" cy="158620"/>
          </a:xfrm>
          <a:prstGeom prst="ellipse">
            <a:avLst/>
          </a:prstGeom>
          <a:solidFill>
            <a:schemeClr val="bg1"/>
          </a:solid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82D4F"/>
              </a:solidFill>
            </a:endParaRPr>
          </a:p>
        </p:txBody>
      </p:sp>
      <p:sp>
        <p:nvSpPr>
          <p:cNvPr id="5" name="Text Placeholder 4"/>
          <p:cNvSpPr>
            <a:spLocks noGrp="1"/>
          </p:cNvSpPr>
          <p:nvPr>
            <p:ph type="body" sz="quarter" idx="10" hasCustomPrompt="1"/>
          </p:nvPr>
        </p:nvSpPr>
        <p:spPr>
          <a:xfrm>
            <a:off x="1907368" y="2697764"/>
            <a:ext cx="1243012" cy="527050"/>
          </a:xfrm>
          <a:prstGeom prst="rect">
            <a:avLst/>
          </a:prstGeom>
        </p:spPr>
        <p:txBody>
          <a:bodyPr/>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dirty="0">
                <a:latin typeface="Segoe UI Semibold" charset="0"/>
                <a:ea typeface="Segoe UI Semibold" charset="0"/>
                <a:cs typeface="Segoe UI Semibold" charset="0"/>
              </a:rPr>
              <a:t>YEAR</a:t>
            </a:r>
            <a:endParaRPr lang="en-US" dirty="0"/>
          </a:p>
        </p:txBody>
      </p:sp>
      <p:sp>
        <p:nvSpPr>
          <p:cNvPr id="19" name="Text Placeholder 4"/>
          <p:cNvSpPr>
            <a:spLocks noGrp="1"/>
          </p:cNvSpPr>
          <p:nvPr>
            <p:ph type="body" sz="quarter" idx="11" hasCustomPrompt="1"/>
          </p:nvPr>
        </p:nvSpPr>
        <p:spPr>
          <a:xfrm>
            <a:off x="1907368" y="4298415"/>
            <a:ext cx="1243012" cy="527050"/>
          </a:xfrm>
          <a:prstGeom prst="rect">
            <a:avLst/>
          </a:prstGeom>
        </p:spPr>
        <p:txBody>
          <a:bodyPr/>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a:latin typeface="Segoe UI Semibold" charset="0"/>
                <a:ea typeface="Segoe UI Semibold" charset="0"/>
                <a:cs typeface="Segoe UI Semibold" charset="0"/>
              </a:rPr>
              <a:t>YEAR</a:t>
            </a:r>
            <a:endParaRPr lang="en-US" dirty="0"/>
          </a:p>
        </p:txBody>
      </p:sp>
      <p:sp>
        <p:nvSpPr>
          <p:cNvPr id="20" name="Text Placeholder 4"/>
          <p:cNvSpPr>
            <a:spLocks noGrp="1"/>
          </p:cNvSpPr>
          <p:nvPr>
            <p:ph type="body" sz="quarter" idx="12" hasCustomPrompt="1"/>
          </p:nvPr>
        </p:nvSpPr>
        <p:spPr>
          <a:xfrm>
            <a:off x="1907368" y="5819756"/>
            <a:ext cx="1243012" cy="527050"/>
          </a:xfrm>
          <a:prstGeom prst="rect">
            <a:avLst/>
          </a:prstGeom>
        </p:spPr>
        <p:txBody>
          <a:bodyPr/>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a:latin typeface="Segoe UI Semibold" charset="0"/>
                <a:ea typeface="Segoe UI Semibold" charset="0"/>
                <a:cs typeface="Segoe UI Semibold" charset="0"/>
              </a:rPr>
              <a:t>YEAR</a:t>
            </a:r>
            <a:endParaRPr lang="en-US" dirty="0"/>
          </a:p>
        </p:txBody>
      </p:sp>
      <p:sp>
        <p:nvSpPr>
          <p:cNvPr id="22" name="Text Placeholder 21"/>
          <p:cNvSpPr>
            <a:spLocks noGrp="1"/>
          </p:cNvSpPr>
          <p:nvPr>
            <p:ph type="body" sz="quarter" idx="13" hasCustomPrompt="1"/>
          </p:nvPr>
        </p:nvSpPr>
        <p:spPr>
          <a:xfrm>
            <a:off x="4086225" y="2697163"/>
            <a:ext cx="5929313" cy="870501"/>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Event/Award</a:t>
            </a:r>
            <a:endParaRPr lang="en-US" dirty="0"/>
          </a:p>
        </p:txBody>
      </p:sp>
      <p:sp>
        <p:nvSpPr>
          <p:cNvPr id="23" name="Text Placeholder 21"/>
          <p:cNvSpPr>
            <a:spLocks noGrp="1"/>
          </p:cNvSpPr>
          <p:nvPr>
            <p:ph type="body" sz="quarter" idx="14" hasCustomPrompt="1"/>
          </p:nvPr>
        </p:nvSpPr>
        <p:spPr>
          <a:xfrm>
            <a:off x="4086225" y="4324416"/>
            <a:ext cx="5929313" cy="833372"/>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Event/Award</a:t>
            </a:r>
            <a:endParaRPr lang="en-US" dirty="0"/>
          </a:p>
        </p:txBody>
      </p:sp>
      <p:sp>
        <p:nvSpPr>
          <p:cNvPr id="24" name="Text Placeholder 21"/>
          <p:cNvSpPr>
            <a:spLocks noGrp="1"/>
          </p:cNvSpPr>
          <p:nvPr>
            <p:ph type="body" sz="quarter" idx="15" hasCustomPrompt="1"/>
          </p:nvPr>
        </p:nvSpPr>
        <p:spPr>
          <a:xfrm>
            <a:off x="4086225" y="5914540"/>
            <a:ext cx="5929313" cy="806935"/>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Event/Award</a:t>
            </a:r>
            <a:endParaRPr lang="en-US" dirty="0"/>
          </a:p>
        </p:txBody>
      </p:sp>
      <p:sp>
        <p:nvSpPr>
          <p:cNvPr id="25"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26" name="Text Placeholder 2"/>
          <p:cNvSpPr>
            <a:spLocks noGrp="1"/>
          </p:cNvSpPr>
          <p:nvPr>
            <p:ph type="body" idx="16"/>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41279703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meline-Middl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sp>
        <p:nvSpPr>
          <p:cNvPr id="5" name="Text Placeholder 4"/>
          <p:cNvSpPr>
            <a:spLocks noGrp="1"/>
          </p:cNvSpPr>
          <p:nvPr>
            <p:ph type="body" sz="quarter" idx="10" hasCustomPrompt="1"/>
          </p:nvPr>
        </p:nvSpPr>
        <p:spPr>
          <a:xfrm>
            <a:off x="1907368" y="766316"/>
            <a:ext cx="1243012" cy="527050"/>
          </a:xfrm>
          <a:prstGeom prst="rect">
            <a:avLst/>
          </a:prstGeom>
        </p:spPr>
        <p:txBody>
          <a:bodyPr/>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a:latin typeface="Segoe UI Semibold" charset="0"/>
                <a:ea typeface="Segoe UI Semibold" charset="0"/>
                <a:cs typeface="Segoe UI Semibold" charset="0"/>
              </a:rPr>
              <a:t>YEAR</a:t>
            </a:r>
            <a:endParaRPr lang="en-US" dirty="0"/>
          </a:p>
        </p:txBody>
      </p:sp>
      <p:sp>
        <p:nvSpPr>
          <p:cNvPr id="19" name="Text Placeholder 4"/>
          <p:cNvSpPr>
            <a:spLocks noGrp="1"/>
          </p:cNvSpPr>
          <p:nvPr>
            <p:ph type="body" sz="quarter" idx="11" hasCustomPrompt="1"/>
          </p:nvPr>
        </p:nvSpPr>
        <p:spPr>
          <a:xfrm>
            <a:off x="1907368" y="2366967"/>
            <a:ext cx="1243012" cy="527050"/>
          </a:xfrm>
          <a:prstGeom prst="rect">
            <a:avLst/>
          </a:prstGeom>
        </p:spPr>
        <p:txBody>
          <a:bodyPr/>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a:latin typeface="Segoe UI Semibold" charset="0"/>
                <a:ea typeface="Segoe UI Semibold" charset="0"/>
                <a:cs typeface="Segoe UI Semibold" charset="0"/>
              </a:rPr>
              <a:t>YEAR</a:t>
            </a:r>
            <a:endParaRPr lang="en-US" dirty="0"/>
          </a:p>
        </p:txBody>
      </p:sp>
      <p:sp>
        <p:nvSpPr>
          <p:cNvPr id="20" name="Text Placeholder 4"/>
          <p:cNvSpPr>
            <a:spLocks noGrp="1"/>
          </p:cNvSpPr>
          <p:nvPr>
            <p:ph type="body" sz="quarter" idx="12" hasCustomPrompt="1"/>
          </p:nvPr>
        </p:nvSpPr>
        <p:spPr>
          <a:xfrm>
            <a:off x="1907368" y="3967618"/>
            <a:ext cx="1243012" cy="527050"/>
          </a:xfrm>
          <a:prstGeom prst="rect">
            <a:avLst/>
          </a:prstGeom>
        </p:spPr>
        <p:txBody>
          <a:bodyPr/>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a:latin typeface="Segoe UI Semibold" charset="0"/>
                <a:ea typeface="Segoe UI Semibold" charset="0"/>
                <a:cs typeface="Segoe UI Semibold" charset="0"/>
              </a:rPr>
              <a:t>YEAR</a:t>
            </a:r>
            <a:endParaRPr lang="en-US" dirty="0"/>
          </a:p>
        </p:txBody>
      </p:sp>
      <p:sp>
        <p:nvSpPr>
          <p:cNvPr id="22" name="Text Placeholder 21"/>
          <p:cNvSpPr>
            <a:spLocks noGrp="1"/>
          </p:cNvSpPr>
          <p:nvPr>
            <p:ph type="body" sz="quarter" idx="13" hasCustomPrompt="1"/>
          </p:nvPr>
        </p:nvSpPr>
        <p:spPr>
          <a:xfrm>
            <a:off x="4086225" y="696470"/>
            <a:ext cx="5929313" cy="870501"/>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Event/Award</a:t>
            </a:r>
            <a:endParaRPr lang="en-US" dirty="0"/>
          </a:p>
        </p:txBody>
      </p:sp>
      <p:sp>
        <p:nvSpPr>
          <p:cNvPr id="23" name="Text Placeholder 21"/>
          <p:cNvSpPr>
            <a:spLocks noGrp="1"/>
          </p:cNvSpPr>
          <p:nvPr>
            <p:ph type="body" sz="quarter" idx="14" hasCustomPrompt="1"/>
          </p:nvPr>
        </p:nvSpPr>
        <p:spPr>
          <a:xfrm>
            <a:off x="4086225" y="2269793"/>
            <a:ext cx="5929313" cy="833372"/>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Event/Award</a:t>
            </a:r>
            <a:endParaRPr lang="en-US" dirty="0"/>
          </a:p>
        </p:txBody>
      </p:sp>
      <p:sp>
        <p:nvSpPr>
          <p:cNvPr id="24" name="Text Placeholder 21"/>
          <p:cNvSpPr>
            <a:spLocks noGrp="1"/>
          </p:cNvSpPr>
          <p:nvPr>
            <p:ph type="body" sz="quarter" idx="15" hasCustomPrompt="1"/>
          </p:nvPr>
        </p:nvSpPr>
        <p:spPr>
          <a:xfrm>
            <a:off x="4086225" y="3922822"/>
            <a:ext cx="5929313" cy="806935"/>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Event/Award</a:t>
            </a:r>
            <a:endParaRPr lang="en-US" dirty="0"/>
          </a:p>
        </p:txBody>
      </p:sp>
      <p:cxnSp>
        <p:nvCxnSpPr>
          <p:cNvPr id="21" name="Straight Connector 20"/>
          <p:cNvCxnSpPr/>
          <p:nvPr/>
        </p:nvCxnSpPr>
        <p:spPr>
          <a:xfrm>
            <a:off x="3652921" y="0"/>
            <a:ext cx="0" cy="6858000"/>
          </a:xfrm>
          <a:prstGeom prst="line">
            <a:avLst/>
          </a:prstGeom>
          <a:ln w="38100">
            <a:solidFill>
              <a:srgbClr val="F72F42"/>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573611" y="871221"/>
            <a:ext cx="158620" cy="158620"/>
          </a:xfrm>
          <a:prstGeom prst="ellipse">
            <a:avLst/>
          </a:prstGeom>
          <a:solidFill>
            <a:schemeClr val="bg1"/>
          </a:solid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3573611" y="2471872"/>
            <a:ext cx="158620" cy="158620"/>
          </a:xfrm>
          <a:prstGeom prst="ellipse">
            <a:avLst/>
          </a:prstGeom>
          <a:solidFill>
            <a:schemeClr val="bg1"/>
          </a:solid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3573611" y="4072523"/>
            <a:ext cx="158620" cy="158620"/>
          </a:xfrm>
          <a:prstGeom prst="ellipse">
            <a:avLst/>
          </a:prstGeom>
          <a:solidFill>
            <a:schemeClr val="bg1"/>
          </a:solid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3573611" y="5673174"/>
            <a:ext cx="158620" cy="158620"/>
          </a:xfrm>
          <a:prstGeom prst="ellipse">
            <a:avLst/>
          </a:prstGeom>
          <a:solidFill>
            <a:schemeClr val="bg1"/>
          </a:solid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4"/>
          <p:cNvSpPr>
            <a:spLocks noGrp="1"/>
          </p:cNvSpPr>
          <p:nvPr>
            <p:ph type="body" sz="quarter" idx="16" hasCustomPrompt="1"/>
          </p:nvPr>
        </p:nvSpPr>
        <p:spPr>
          <a:xfrm>
            <a:off x="1907368" y="5568269"/>
            <a:ext cx="1243012" cy="527050"/>
          </a:xfrm>
          <a:prstGeom prst="rect">
            <a:avLst/>
          </a:prstGeom>
        </p:spPr>
        <p:txBody>
          <a:bodyPr/>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a:latin typeface="Segoe UI Semibold" charset="0"/>
                <a:ea typeface="Segoe UI Semibold" charset="0"/>
                <a:cs typeface="Segoe UI Semibold" charset="0"/>
              </a:rPr>
              <a:t>YEAR</a:t>
            </a:r>
            <a:endParaRPr lang="en-US" dirty="0"/>
          </a:p>
        </p:txBody>
      </p:sp>
      <p:sp>
        <p:nvSpPr>
          <p:cNvPr id="30" name="Text Placeholder 21"/>
          <p:cNvSpPr>
            <a:spLocks noGrp="1"/>
          </p:cNvSpPr>
          <p:nvPr>
            <p:ph type="body" sz="quarter" idx="17" hasCustomPrompt="1"/>
          </p:nvPr>
        </p:nvSpPr>
        <p:spPr>
          <a:xfrm>
            <a:off x="4086225" y="5428326"/>
            <a:ext cx="5929313" cy="806935"/>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Event/Award</a:t>
            </a:r>
            <a:endParaRPr lang="en-US" dirty="0"/>
          </a:p>
        </p:txBody>
      </p:sp>
    </p:spTree>
    <p:extLst>
      <p:ext uri="{BB962C8B-B14F-4D97-AF65-F5344CB8AC3E}">
        <p14:creationId xmlns:p14="http://schemas.microsoft.com/office/powerpoint/2010/main" val="2255342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meline-End">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sp>
        <p:nvSpPr>
          <p:cNvPr id="5" name="Text Placeholder 4"/>
          <p:cNvSpPr>
            <a:spLocks noGrp="1"/>
          </p:cNvSpPr>
          <p:nvPr>
            <p:ph type="body" sz="quarter" idx="10" hasCustomPrompt="1"/>
          </p:nvPr>
        </p:nvSpPr>
        <p:spPr>
          <a:xfrm>
            <a:off x="1907368" y="766316"/>
            <a:ext cx="1243012" cy="527050"/>
          </a:xfrm>
          <a:prstGeom prst="rect">
            <a:avLst/>
          </a:prstGeom>
        </p:spPr>
        <p:txBody>
          <a:bodyPr/>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a:latin typeface="Segoe UI Semibold" charset="0"/>
                <a:ea typeface="Segoe UI Semibold" charset="0"/>
                <a:cs typeface="Segoe UI Semibold" charset="0"/>
              </a:rPr>
              <a:t>YEAR</a:t>
            </a:r>
            <a:endParaRPr lang="en-US" dirty="0"/>
          </a:p>
        </p:txBody>
      </p:sp>
      <p:sp>
        <p:nvSpPr>
          <p:cNvPr id="19" name="Text Placeholder 4"/>
          <p:cNvSpPr>
            <a:spLocks noGrp="1"/>
          </p:cNvSpPr>
          <p:nvPr>
            <p:ph type="body" sz="quarter" idx="11" hasCustomPrompt="1"/>
          </p:nvPr>
        </p:nvSpPr>
        <p:spPr>
          <a:xfrm>
            <a:off x="1907368" y="2366967"/>
            <a:ext cx="1243012" cy="527050"/>
          </a:xfrm>
          <a:prstGeom prst="rect">
            <a:avLst/>
          </a:prstGeom>
        </p:spPr>
        <p:txBody>
          <a:bodyPr/>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dirty="0">
                <a:latin typeface="Segoe UI Semibold" charset="0"/>
                <a:ea typeface="Segoe UI Semibold" charset="0"/>
                <a:cs typeface="Segoe UI Semibold" charset="0"/>
              </a:rPr>
              <a:t>YEAR</a:t>
            </a:r>
            <a:endParaRPr lang="en-US" dirty="0"/>
          </a:p>
        </p:txBody>
      </p:sp>
      <p:sp>
        <p:nvSpPr>
          <p:cNvPr id="22" name="Text Placeholder 21"/>
          <p:cNvSpPr>
            <a:spLocks noGrp="1"/>
          </p:cNvSpPr>
          <p:nvPr>
            <p:ph type="body" sz="quarter" idx="13" hasCustomPrompt="1"/>
          </p:nvPr>
        </p:nvSpPr>
        <p:spPr>
          <a:xfrm>
            <a:off x="4086225" y="696470"/>
            <a:ext cx="5929313" cy="870501"/>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Event/Award</a:t>
            </a:r>
            <a:endParaRPr lang="en-US" dirty="0"/>
          </a:p>
        </p:txBody>
      </p:sp>
      <p:sp>
        <p:nvSpPr>
          <p:cNvPr id="23" name="Text Placeholder 21"/>
          <p:cNvSpPr>
            <a:spLocks noGrp="1"/>
          </p:cNvSpPr>
          <p:nvPr>
            <p:ph type="body" sz="quarter" idx="14" hasCustomPrompt="1"/>
          </p:nvPr>
        </p:nvSpPr>
        <p:spPr>
          <a:xfrm>
            <a:off x="4086225" y="2269793"/>
            <a:ext cx="5929313" cy="833372"/>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Event/Award</a:t>
            </a:r>
            <a:endParaRPr lang="en-US" dirty="0"/>
          </a:p>
        </p:txBody>
      </p:sp>
      <p:sp>
        <p:nvSpPr>
          <p:cNvPr id="29" name="Text Placeholder 4"/>
          <p:cNvSpPr>
            <a:spLocks noGrp="1"/>
          </p:cNvSpPr>
          <p:nvPr>
            <p:ph type="body" sz="quarter" idx="16" hasCustomPrompt="1"/>
          </p:nvPr>
        </p:nvSpPr>
        <p:spPr>
          <a:xfrm>
            <a:off x="4086224" y="3692479"/>
            <a:ext cx="5929313" cy="379460"/>
          </a:xfrm>
          <a:prstGeom prst="rect">
            <a:avLst/>
          </a:prstGeom>
        </p:spPr>
        <p:txBody>
          <a:bodyPr/>
          <a:lstStyle>
            <a:lvl1pPr marL="0" indent="0" algn="l">
              <a:buNone/>
              <a:defRPr sz="2000" b="1" i="0" baseline="0">
                <a:solidFill>
                  <a:srgbClr val="172D4F"/>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1" i="0" dirty="0">
                <a:latin typeface="Segoe UI Semibold" charset="0"/>
                <a:ea typeface="Segoe UI Semibold" charset="0"/>
                <a:cs typeface="Segoe UI Semibold" charset="0"/>
              </a:rPr>
              <a:t>The Hitachi </a:t>
            </a:r>
            <a:r>
              <a:rPr lang="en-US" sz="2000" b="1" i="0">
                <a:latin typeface="Segoe UI Semibold" charset="0"/>
                <a:ea typeface="Segoe UI Semibold" charset="0"/>
                <a:cs typeface="Segoe UI Semibold" charset="0"/>
              </a:rPr>
              <a:t>Solutions Story</a:t>
            </a:r>
            <a:endParaRPr lang="en-US" sz="2000" b="1" i="0" dirty="0">
              <a:latin typeface="Segoe UI Semibold" charset="0"/>
              <a:ea typeface="Segoe UI Semibold" charset="0"/>
              <a:cs typeface="Segoe UI Semibold" charset="0"/>
            </a:endParaRPr>
          </a:p>
        </p:txBody>
      </p:sp>
      <p:cxnSp>
        <p:nvCxnSpPr>
          <p:cNvPr id="16" name="Straight Connector 15"/>
          <p:cNvCxnSpPr/>
          <p:nvPr/>
        </p:nvCxnSpPr>
        <p:spPr>
          <a:xfrm>
            <a:off x="3652921" y="0"/>
            <a:ext cx="0" cy="4833257"/>
          </a:xfrm>
          <a:prstGeom prst="line">
            <a:avLst/>
          </a:prstGeom>
          <a:ln w="38100">
            <a:solidFill>
              <a:srgbClr val="F72F42"/>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573611" y="871221"/>
            <a:ext cx="158620" cy="158620"/>
          </a:xfrm>
          <a:prstGeom prst="ellipse">
            <a:avLst/>
          </a:prstGeom>
          <a:solidFill>
            <a:schemeClr val="bg1"/>
          </a:solid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573611" y="2471872"/>
            <a:ext cx="158620" cy="158620"/>
          </a:xfrm>
          <a:prstGeom prst="ellipse">
            <a:avLst/>
          </a:prstGeom>
          <a:solidFill>
            <a:schemeClr val="bg1"/>
          </a:solidFill>
          <a:ln w="3810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flipH="1">
            <a:off x="3645548" y="4823927"/>
            <a:ext cx="3009116" cy="0"/>
          </a:xfrm>
          <a:prstGeom prst="line">
            <a:avLst/>
          </a:prstGeom>
          <a:ln w="38100">
            <a:solidFill>
              <a:srgbClr val="F72F42"/>
            </a:solidFill>
          </a:ln>
        </p:spPr>
        <p:style>
          <a:lnRef idx="1">
            <a:schemeClr val="accent1"/>
          </a:lnRef>
          <a:fillRef idx="0">
            <a:schemeClr val="accent1"/>
          </a:fillRef>
          <a:effectRef idx="0">
            <a:schemeClr val="accent1"/>
          </a:effectRef>
          <a:fontRef idx="minor">
            <a:schemeClr val="tx1"/>
          </a:fontRef>
        </p:style>
      </p:cxnSp>
      <p:sp>
        <p:nvSpPr>
          <p:cNvPr id="32" name="Text Placeholder 21"/>
          <p:cNvSpPr>
            <a:spLocks noGrp="1"/>
          </p:cNvSpPr>
          <p:nvPr>
            <p:ph type="body" sz="quarter" idx="18" hasCustomPrompt="1"/>
          </p:nvPr>
        </p:nvSpPr>
        <p:spPr>
          <a:xfrm>
            <a:off x="4086225" y="4144604"/>
            <a:ext cx="5929313" cy="558234"/>
          </a:xfrm>
          <a:prstGeom prst="rect">
            <a:avLst/>
          </a:prstGeom>
        </p:spPr>
        <p:txBody>
          <a:bodyPr/>
          <a:lstStyle>
            <a:lvl1pPr marL="0" indent="0">
              <a:buNone/>
              <a:defRPr sz="1600" b="0" i="0" baseline="0">
                <a:solidFill>
                  <a:srgbClr val="666666"/>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a:t>Lorem Ipsum</a:t>
            </a:r>
            <a:endParaRPr lang="en-US" dirty="0"/>
          </a:p>
        </p:txBody>
      </p:sp>
    </p:spTree>
    <p:extLst>
      <p:ext uri="{BB962C8B-B14F-4D97-AF65-F5344CB8AC3E}">
        <p14:creationId xmlns:p14="http://schemas.microsoft.com/office/powerpoint/2010/main" val="27761950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wards">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349"/>
            <a:ext cx="12192000" cy="4446960"/>
          </a:xfrm>
          <a:prstGeom prst="rect">
            <a:avLst/>
          </a:prstGeom>
        </p:spPr>
      </p:pic>
      <p:sp>
        <p:nvSpPr>
          <p:cNvPr id="6"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7" name="Straight Connector 6"/>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13" name="Rectangle 12"/>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4" name="Rectangle 13"/>
          <p:cNvSpPr/>
          <p:nvPr/>
        </p:nvSpPr>
        <p:spPr>
          <a:xfrm>
            <a:off x="0" y="1575349"/>
            <a:ext cx="12176189" cy="4435243"/>
          </a:xfrm>
          <a:prstGeom prst="rect">
            <a:avLst/>
          </a:prstGeom>
          <a:solidFill>
            <a:srgbClr val="11193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500" y="1957784"/>
            <a:ext cx="1828800" cy="98755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9424" y="1957784"/>
            <a:ext cx="1828800" cy="98755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348" y="1957784"/>
            <a:ext cx="1828800" cy="987552"/>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272" y="1957784"/>
            <a:ext cx="1828800" cy="987552"/>
          </a:xfrm>
          <a:prstGeom prst="rect">
            <a:avLst/>
          </a:prstGeom>
        </p:spPr>
      </p:pic>
      <p:sp>
        <p:nvSpPr>
          <p:cNvPr id="5" name="Text Placeholder 4"/>
          <p:cNvSpPr>
            <a:spLocks noGrp="1"/>
          </p:cNvSpPr>
          <p:nvPr>
            <p:ph type="body" sz="quarter" idx="10" hasCustomPrompt="1"/>
          </p:nvPr>
        </p:nvSpPr>
        <p:spPr>
          <a:xfrm>
            <a:off x="2011466" y="2755921"/>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21" name="Text Placeholder 4"/>
          <p:cNvSpPr>
            <a:spLocks noGrp="1"/>
          </p:cNvSpPr>
          <p:nvPr>
            <p:ph type="body" sz="quarter" idx="11" hasCustomPrompt="1"/>
          </p:nvPr>
        </p:nvSpPr>
        <p:spPr>
          <a:xfrm>
            <a:off x="4504912" y="2755921"/>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22" name="Text Placeholder 4"/>
          <p:cNvSpPr>
            <a:spLocks noGrp="1"/>
          </p:cNvSpPr>
          <p:nvPr>
            <p:ph type="body" sz="quarter" idx="12" hasCustomPrompt="1"/>
          </p:nvPr>
        </p:nvSpPr>
        <p:spPr>
          <a:xfrm>
            <a:off x="7007836" y="2755921"/>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23" name="Text Placeholder 4"/>
          <p:cNvSpPr>
            <a:spLocks noGrp="1"/>
          </p:cNvSpPr>
          <p:nvPr>
            <p:ph type="body" sz="quarter" idx="13" hasCustomPrompt="1"/>
          </p:nvPr>
        </p:nvSpPr>
        <p:spPr>
          <a:xfrm>
            <a:off x="9510760" y="2755921"/>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24" name="Text Placeholder 4"/>
          <p:cNvSpPr>
            <a:spLocks noGrp="1"/>
          </p:cNvSpPr>
          <p:nvPr>
            <p:ph type="body" sz="quarter" idx="14" hasCustomPrompt="1"/>
          </p:nvPr>
        </p:nvSpPr>
        <p:spPr>
          <a:xfrm>
            <a:off x="4169874" y="1898477"/>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25" name="Text Placeholder 4"/>
          <p:cNvSpPr>
            <a:spLocks noGrp="1"/>
          </p:cNvSpPr>
          <p:nvPr>
            <p:ph type="body" sz="quarter" idx="15" hasCustomPrompt="1"/>
          </p:nvPr>
        </p:nvSpPr>
        <p:spPr>
          <a:xfrm>
            <a:off x="6691609" y="1898477"/>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26" name="Text Placeholder 4"/>
          <p:cNvSpPr>
            <a:spLocks noGrp="1"/>
          </p:cNvSpPr>
          <p:nvPr>
            <p:ph type="body" sz="quarter" idx="16" hasCustomPrompt="1"/>
          </p:nvPr>
        </p:nvSpPr>
        <p:spPr>
          <a:xfrm>
            <a:off x="9194533" y="1898477"/>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27" name="Text Placeholder 4"/>
          <p:cNvSpPr>
            <a:spLocks noGrp="1"/>
          </p:cNvSpPr>
          <p:nvPr>
            <p:ph type="body" sz="quarter" idx="17" hasCustomPrompt="1"/>
          </p:nvPr>
        </p:nvSpPr>
        <p:spPr>
          <a:xfrm>
            <a:off x="1685761" y="1898477"/>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28" name="Text Placeholder 4"/>
          <p:cNvSpPr>
            <a:spLocks noGrp="1"/>
          </p:cNvSpPr>
          <p:nvPr>
            <p:ph type="body" sz="quarter" idx="18" hasCustomPrompt="1"/>
          </p:nvPr>
        </p:nvSpPr>
        <p:spPr>
          <a:xfrm>
            <a:off x="1685761" y="2419912"/>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29" name="Text Placeholder 4"/>
          <p:cNvSpPr>
            <a:spLocks noGrp="1"/>
          </p:cNvSpPr>
          <p:nvPr>
            <p:ph type="body" sz="quarter" idx="19" hasCustomPrompt="1"/>
          </p:nvPr>
        </p:nvSpPr>
        <p:spPr>
          <a:xfrm>
            <a:off x="4188685" y="2419912"/>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30" name="Text Placeholder 4"/>
          <p:cNvSpPr>
            <a:spLocks noGrp="1"/>
          </p:cNvSpPr>
          <p:nvPr>
            <p:ph type="body" sz="quarter" idx="20" hasCustomPrompt="1"/>
          </p:nvPr>
        </p:nvSpPr>
        <p:spPr>
          <a:xfrm>
            <a:off x="6712116" y="2419912"/>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31" name="Text Placeholder 4"/>
          <p:cNvSpPr>
            <a:spLocks noGrp="1"/>
          </p:cNvSpPr>
          <p:nvPr>
            <p:ph type="body" sz="quarter" idx="21" hasCustomPrompt="1"/>
          </p:nvPr>
        </p:nvSpPr>
        <p:spPr>
          <a:xfrm>
            <a:off x="9230910" y="2419912"/>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32" name="Text Placeholder 4"/>
          <p:cNvSpPr>
            <a:spLocks noGrp="1"/>
          </p:cNvSpPr>
          <p:nvPr>
            <p:ph type="body" sz="quarter" idx="22" hasCustomPrompt="1"/>
          </p:nvPr>
        </p:nvSpPr>
        <p:spPr>
          <a:xfrm>
            <a:off x="1685761" y="2107728"/>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a:t>Detail</a:t>
            </a:r>
            <a:endParaRPr lang="en-US" dirty="0"/>
          </a:p>
        </p:txBody>
      </p:sp>
      <p:sp>
        <p:nvSpPr>
          <p:cNvPr id="33" name="Text Placeholder 4"/>
          <p:cNvSpPr>
            <a:spLocks noGrp="1"/>
          </p:cNvSpPr>
          <p:nvPr>
            <p:ph type="body" sz="quarter" idx="23" hasCustomPrompt="1"/>
          </p:nvPr>
        </p:nvSpPr>
        <p:spPr>
          <a:xfrm>
            <a:off x="4188685" y="2107728"/>
            <a:ext cx="1270275" cy="344487"/>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Detail</a:t>
            </a:r>
          </a:p>
        </p:txBody>
      </p:sp>
      <p:sp>
        <p:nvSpPr>
          <p:cNvPr id="34" name="Text Placeholder 4"/>
          <p:cNvSpPr>
            <a:spLocks noGrp="1"/>
          </p:cNvSpPr>
          <p:nvPr>
            <p:ph type="body" sz="quarter" idx="24" hasCustomPrompt="1"/>
          </p:nvPr>
        </p:nvSpPr>
        <p:spPr>
          <a:xfrm>
            <a:off x="6686840" y="2107728"/>
            <a:ext cx="1270275" cy="344487"/>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Detail</a:t>
            </a:r>
          </a:p>
        </p:txBody>
      </p:sp>
      <p:sp>
        <p:nvSpPr>
          <p:cNvPr id="35" name="Text Placeholder 4"/>
          <p:cNvSpPr>
            <a:spLocks noGrp="1"/>
          </p:cNvSpPr>
          <p:nvPr>
            <p:ph type="body" sz="quarter" idx="25" hasCustomPrompt="1"/>
          </p:nvPr>
        </p:nvSpPr>
        <p:spPr>
          <a:xfrm>
            <a:off x="9194533" y="2107728"/>
            <a:ext cx="1270275" cy="344487"/>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Detail</a:t>
            </a:r>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500" y="3335961"/>
            <a:ext cx="1828800" cy="987552"/>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9424" y="3335961"/>
            <a:ext cx="1828800" cy="98755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348" y="3335961"/>
            <a:ext cx="1828800" cy="98755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272" y="3335961"/>
            <a:ext cx="1828800" cy="987552"/>
          </a:xfrm>
          <a:prstGeom prst="rect">
            <a:avLst/>
          </a:prstGeom>
        </p:spPr>
      </p:pic>
      <p:sp>
        <p:nvSpPr>
          <p:cNvPr id="40" name="Text Placeholder 4"/>
          <p:cNvSpPr>
            <a:spLocks noGrp="1"/>
          </p:cNvSpPr>
          <p:nvPr>
            <p:ph type="body" sz="quarter" idx="26" hasCustomPrompt="1"/>
          </p:nvPr>
        </p:nvSpPr>
        <p:spPr>
          <a:xfrm>
            <a:off x="2011466" y="4134098"/>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41" name="Text Placeholder 4"/>
          <p:cNvSpPr>
            <a:spLocks noGrp="1"/>
          </p:cNvSpPr>
          <p:nvPr>
            <p:ph type="body" sz="quarter" idx="27" hasCustomPrompt="1"/>
          </p:nvPr>
        </p:nvSpPr>
        <p:spPr>
          <a:xfrm>
            <a:off x="4504912" y="4134098"/>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42" name="Text Placeholder 4"/>
          <p:cNvSpPr>
            <a:spLocks noGrp="1"/>
          </p:cNvSpPr>
          <p:nvPr>
            <p:ph type="body" sz="quarter" idx="28" hasCustomPrompt="1"/>
          </p:nvPr>
        </p:nvSpPr>
        <p:spPr>
          <a:xfrm>
            <a:off x="7007836" y="4134098"/>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43" name="Text Placeholder 4"/>
          <p:cNvSpPr>
            <a:spLocks noGrp="1"/>
          </p:cNvSpPr>
          <p:nvPr>
            <p:ph type="body" sz="quarter" idx="29" hasCustomPrompt="1"/>
          </p:nvPr>
        </p:nvSpPr>
        <p:spPr>
          <a:xfrm>
            <a:off x="9510760" y="4134098"/>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44" name="Text Placeholder 4"/>
          <p:cNvSpPr>
            <a:spLocks noGrp="1"/>
          </p:cNvSpPr>
          <p:nvPr>
            <p:ph type="body" sz="quarter" idx="30" hasCustomPrompt="1"/>
          </p:nvPr>
        </p:nvSpPr>
        <p:spPr>
          <a:xfrm>
            <a:off x="4169874" y="3276654"/>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45" name="Text Placeholder 4"/>
          <p:cNvSpPr>
            <a:spLocks noGrp="1"/>
          </p:cNvSpPr>
          <p:nvPr>
            <p:ph type="body" sz="quarter" idx="31" hasCustomPrompt="1"/>
          </p:nvPr>
        </p:nvSpPr>
        <p:spPr>
          <a:xfrm>
            <a:off x="6691609" y="3276654"/>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46" name="Text Placeholder 4"/>
          <p:cNvSpPr>
            <a:spLocks noGrp="1"/>
          </p:cNvSpPr>
          <p:nvPr>
            <p:ph type="body" sz="quarter" idx="32" hasCustomPrompt="1"/>
          </p:nvPr>
        </p:nvSpPr>
        <p:spPr>
          <a:xfrm>
            <a:off x="9194533" y="3276654"/>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47" name="Text Placeholder 4"/>
          <p:cNvSpPr>
            <a:spLocks noGrp="1"/>
          </p:cNvSpPr>
          <p:nvPr>
            <p:ph type="body" sz="quarter" idx="33" hasCustomPrompt="1"/>
          </p:nvPr>
        </p:nvSpPr>
        <p:spPr>
          <a:xfrm>
            <a:off x="1685761" y="3276654"/>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48" name="Text Placeholder 4"/>
          <p:cNvSpPr>
            <a:spLocks noGrp="1"/>
          </p:cNvSpPr>
          <p:nvPr>
            <p:ph type="body" sz="quarter" idx="34" hasCustomPrompt="1"/>
          </p:nvPr>
        </p:nvSpPr>
        <p:spPr>
          <a:xfrm>
            <a:off x="1685761" y="3798089"/>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49" name="Text Placeholder 4"/>
          <p:cNvSpPr>
            <a:spLocks noGrp="1"/>
          </p:cNvSpPr>
          <p:nvPr>
            <p:ph type="body" sz="quarter" idx="35" hasCustomPrompt="1"/>
          </p:nvPr>
        </p:nvSpPr>
        <p:spPr>
          <a:xfrm>
            <a:off x="4188685" y="3798089"/>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50" name="Text Placeholder 4"/>
          <p:cNvSpPr>
            <a:spLocks noGrp="1"/>
          </p:cNvSpPr>
          <p:nvPr>
            <p:ph type="body" sz="quarter" idx="36" hasCustomPrompt="1"/>
          </p:nvPr>
        </p:nvSpPr>
        <p:spPr>
          <a:xfrm>
            <a:off x="6712116" y="3798089"/>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51" name="Text Placeholder 4"/>
          <p:cNvSpPr>
            <a:spLocks noGrp="1"/>
          </p:cNvSpPr>
          <p:nvPr>
            <p:ph type="body" sz="quarter" idx="37" hasCustomPrompt="1"/>
          </p:nvPr>
        </p:nvSpPr>
        <p:spPr>
          <a:xfrm>
            <a:off x="9230910" y="3798089"/>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52" name="Text Placeholder 4"/>
          <p:cNvSpPr>
            <a:spLocks noGrp="1"/>
          </p:cNvSpPr>
          <p:nvPr>
            <p:ph type="body" sz="quarter" idx="38" hasCustomPrompt="1"/>
          </p:nvPr>
        </p:nvSpPr>
        <p:spPr>
          <a:xfrm>
            <a:off x="1685761" y="3485905"/>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a:t>Detail</a:t>
            </a:r>
            <a:endParaRPr lang="en-US" dirty="0"/>
          </a:p>
        </p:txBody>
      </p:sp>
      <p:sp>
        <p:nvSpPr>
          <p:cNvPr id="53" name="Text Placeholder 4"/>
          <p:cNvSpPr>
            <a:spLocks noGrp="1"/>
          </p:cNvSpPr>
          <p:nvPr>
            <p:ph type="body" sz="quarter" idx="39" hasCustomPrompt="1"/>
          </p:nvPr>
        </p:nvSpPr>
        <p:spPr>
          <a:xfrm>
            <a:off x="4188685" y="3485905"/>
            <a:ext cx="1270275" cy="344487"/>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Detail</a:t>
            </a:r>
          </a:p>
        </p:txBody>
      </p:sp>
      <p:sp>
        <p:nvSpPr>
          <p:cNvPr id="54" name="Text Placeholder 4"/>
          <p:cNvSpPr>
            <a:spLocks noGrp="1"/>
          </p:cNvSpPr>
          <p:nvPr>
            <p:ph type="body" sz="quarter" idx="40" hasCustomPrompt="1"/>
          </p:nvPr>
        </p:nvSpPr>
        <p:spPr>
          <a:xfrm>
            <a:off x="6686840" y="3485905"/>
            <a:ext cx="1270275" cy="344487"/>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Detail</a:t>
            </a:r>
          </a:p>
        </p:txBody>
      </p:sp>
      <p:sp>
        <p:nvSpPr>
          <p:cNvPr id="55" name="Text Placeholder 4"/>
          <p:cNvSpPr>
            <a:spLocks noGrp="1"/>
          </p:cNvSpPr>
          <p:nvPr>
            <p:ph type="body" sz="quarter" idx="41" hasCustomPrompt="1"/>
          </p:nvPr>
        </p:nvSpPr>
        <p:spPr>
          <a:xfrm>
            <a:off x="9194533" y="3485905"/>
            <a:ext cx="1270275" cy="344487"/>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Detail</a:t>
            </a: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500" y="4675673"/>
            <a:ext cx="1828800" cy="987552"/>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9424" y="4675673"/>
            <a:ext cx="1828800" cy="987552"/>
          </a:xfrm>
          <a:prstGeom prst="rect">
            <a:avLst/>
          </a:prstGeom>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348" y="4675673"/>
            <a:ext cx="1828800" cy="987552"/>
          </a:xfrm>
          <a:prstGeom prst="rect">
            <a:avLst/>
          </a:prstGeom>
        </p:spPr>
      </p:pic>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272" y="4675673"/>
            <a:ext cx="1828800" cy="987552"/>
          </a:xfrm>
          <a:prstGeom prst="rect">
            <a:avLst/>
          </a:prstGeom>
        </p:spPr>
      </p:pic>
      <p:sp>
        <p:nvSpPr>
          <p:cNvPr id="60" name="Text Placeholder 4"/>
          <p:cNvSpPr>
            <a:spLocks noGrp="1"/>
          </p:cNvSpPr>
          <p:nvPr>
            <p:ph type="body" sz="quarter" idx="42" hasCustomPrompt="1"/>
          </p:nvPr>
        </p:nvSpPr>
        <p:spPr>
          <a:xfrm>
            <a:off x="2011466" y="5473810"/>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61" name="Text Placeholder 4"/>
          <p:cNvSpPr>
            <a:spLocks noGrp="1"/>
          </p:cNvSpPr>
          <p:nvPr>
            <p:ph type="body" sz="quarter" idx="43" hasCustomPrompt="1"/>
          </p:nvPr>
        </p:nvSpPr>
        <p:spPr>
          <a:xfrm>
            <a:off x="4504912" y="5473810"/>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62" name="Text Placeholder 4"/>
          <p:cNvSpPr>
            <a:spLocks noGrp="1"/>
          </p:cNvSpPr>
          <p:nvPr>
            <p:ph type="body" sz="quarter" idx="44" hasCustomPrompt="1"/>
          </p:nvPr>
        </p:nvSpPr>
        <p:spPr>
          <a:xfrm>
            <a:off x="7007836" y="5473810"/>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63" name="Text Placeholder 4"/>
          <p:cNvSpPr>
            <a:spLocks noGrp="1"/>
          </p:cNvSpPr>
          <p:nvPr>
            <p:ph type="body" sz="quarter" idx="45" hasCustomPrompt="1"/>
          </p:nvPr>
        </p:nvSpPr>
        <p:spPr>
          <a:xfrm>
            <a:off x="9510760" y="5473810"/>
            <a:ext cx="637823" cy="344487"/>
          </a:xfrm>
          <a:prstGeom prst="rect">
            <a:avLst/>
          </a:prstGeom>
        </p:spPr>
        <p:txBody>
          <a:bodyPr/>
          <a:lstStyle>
            <a:lvl1pPr marL="0" indent="0" algn="ctr">
              <a:buNone/>
              <a:defRPr sz="1400" b="1" i="0">
                <a:solidFill>
                  <a:schemeClr val="bg1"/>
                </a:solidFill>
                <a:latin typeface="Segoe UI Semibold" charset="0"/>
                <a:ea typeface="Segoe UI Semibold" charset="0"/>
                <a:cs typeface="Segoe UI Semibold" charset="0"/>
              </a:defRPr>
            </a:lvl1pPr>
          </a:lstStyle>
          <a:p>
            <a:pPr lvl="0"/>
            <a:r>
              <a:rPr lang="en-US" dirty="0"/>
              <a:t>YEAR</a:t>
            </a:r>
          </a:p>
        </p:txBody>
      </p:sp>
      <p:sp>
        <p:nvSpPr>
          <p:cNvPr id="64" name="Text Placeholder 4"/>
          <p:cNvSpPr>
            <a:spLocks noGrp="1"/>
          </p:cNvSpPr>
          <p:nvPr>
            <p:ph type="body" sz="quarter" idx="46" hasCustomPrompt="1"/>
          </p:nvPr>
        </p:nvSpPr>
        <p:spPr>
          <a:xfrm>
            <a:off x="4169874" y="4616366"/>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65" name="Text Placeholder 4"/>
          <p:cNvSpPr>
            <a:spLocks noGrp="1"/>
          </p:cNvSpPr>
          <p:nvPr>
            <p:ph type="body" sz="quarter" idx="47" hasCustomPrompt="1"/>
          </p:nvPr>
        </p:nvSpPr>
        <p:spPr>
          <a:xfrm>
            <a:off x="6691609" y="4616366"/>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66" name="Text Placeholder 4"/>
          <p:cNvSpPr>
            <a:spLocks noGrp="1"/>
          </p:cNvSpPr>
          <p:nvPr>
            <p:ph type="body" sz="quarter" idx="48" hasCustomPrompt="1"/>
          </p:nvPr>
        </p:nvSpPr>
        <p:spPr>
          <a:xfrm>
            <a:off x="9194533" y="4616366"/>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67" name="Text Placeholder 4"/>
          <p:cNvSpPr>
            <a:spLocks noGrp="1"/>
          </p:cNvSpPr>
          <p:nvPr>
            <p:ph type="body" sz="quarter" idx="49" hasCustomPrompt="1"/>
          </p:nvPr>
        </p:nvSpPr>
        <p:spPr>
          <a:xfrm>
            <a:off x="1685761" y="4616366"/>
            <a:ext cx="1270275" cy="209251"/>
          </a:xfrm>
          <a:prstGeom prst="rect">
            <a:avLst/>
          </a:prstGeom>
        </p:spPr>
        <p:txBody>
          <a:bodyPr/>
          <a:lstStyle>
            <a:lvl1pPr marL="0" indent="0" algn="ctr">
              <a:buNone/>
              <a:defRPr sz="1400" b="0" i="0">
                <a:solidFill>
                  <a:schemeClr val="bg1"/>
                </a:solidFill>
                <a:latin typeface="Segoe UI" charset="0"/>
                <a:ea typeface="Segoe UI" charset="0"/>
                <a:cs typeface="Segoe UI" charset="0"/>
              </a:defRPr>
            </a:lvl1pPr>
          </a:lstStyle>
          <a:p>
            <a:pPr lvl="0"/>
            <a:r>
              <a:rPr lang="en-US" dirty="0"/>
              <a:t>Company</a:t>
            </a:r>
          </a:p>
        </p:txBody>
      </p:sp>
      <p:sp>
        <p:nvSpPr>
          <p:cNvPr id="68" name="Text Placeholder 4"/>
          <p:cNvSpPr>
            <a:spLocks noGrp="1"/>
          </p:cNvSpPr>
          <p:nvPr>
            <p:ph type="body" sz="quarter" idx="50" hasCustomPrompt="1"/>
          </p:nvPr>
        </p:nvSpPr>
        <p:spPr>
          <a:xfrm>
            <a:off x="1685761" y="5137801"/>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69" name="Text Placeholder 4"/>
          <p:cNvSpPr>
            <a:spLocks noGrp="1"/>
          </p:cNvSpPr>
          <p:nvPr>
            <p:ph type="body" sz="quarter" idx="51" hasCustomPrompt="1"/>
          </p:nvPr>
        </p:nvSpPr>
        <p:spPr>
          <a:xfrm>
            <a:off x="4188685" y="5137801"/>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70" name="Text Placeholder 4"/>
          <p:cNvSpPr>
            <a:spLocks noGrp="1"/>
          </p:cNvSpPr>
          <p:nvPr>
            <p:ph type="body" sz="quarter" idx="52" hasCustomPrompt="1"/>
          </p:nvPr>
        </p:nvSpPr>
        <p:spPr>
          <a:xfrm>
            <a:off x="6712116" y="5137801"/>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71" name="Text Placeholder 4"/>
          <p:cNvSpPr>
            <a:spLocks noGrp="1"/>
          </p:cNvSpPr>
          <p:nvPr>
            <p:ph type="body" sz="quarter" idx="53" hasCustomPrompt="1"/>
          </p:nvPr>
        </p:nvSpPr>
        <p:spPr>
          <a:xfrm>
            <a:off x="9230910" y="5137801"/>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dirty="0"/>
              <a:t>Award</a:t>
            </a:r>
          </a:p>
        </p:txBody>
      </p:sp>
      <p:sp>
        <p:nvSpPr>
          <p:cNvPr id="72" name="Text Placeholder 4"/>
          <p:cNvSpPr>
            <a:spLocks noGrp="1"/>
          </p:cNvSpPr>
          <p:nvPr>
            <p:ph type="body" sz="quarter" idx="54" hasCustomPrompt="1"/>
          </p:nvPr>
        </p:nvSpPr>
        <p:spPr>
          <a:xfrm>
            <a:off x="1685761" y="4825617"/>
            <a:ext cx="1270275" cy="344487"/>
          </a:xfrm>
          <a:prstGeom prst="rect">
            <a:avLst/>
          </a:prstGeom>
        </p:spPr>
        <p:txBody>
          <a:bodyPr/>
          <a:lstStyle>
            <a:lvl1pPr marL="0" indent="0" algn="ctr">
              <a:buNone/>
              <a:defRPr sz="1000" b="0" i="0">
                <a:solidFill>
                  <a:schemeClr val="bg1"/>
                </a:solidFill>
                <a:latin typeface="Segoe UI" charset="0"/>
                <a:ea typeface="Segoe UI" charset="0"/>
                <a:cs typeface="Segoe UI" charset="0"/>
              </a:defRPr>
            </a:lvl1pPr>
          </a:lstStyle>
          <a:p>
            <a:pPr lvl="0"/>
            <a:r>
              <a:rPr lang="en-US"/>
              <a:t>Detail</a:t>
            </a:r>
            <a:endParaRPr lang="en-US" dirty="0"/>
          </a:p>
        </p:txBody>
      </p:sp>
      <p:sp>
        <p:nvSpPr>
          <p:cNvPr id="73" name="Text Placeholder 4"/>
          <p:cNvSpPr>
            <a:spLocks noGrp="1"/>
          </p:cNvSpPr>
          <p:nvPr>
            <p:ph type="body" sz="quarter" idx="55" hasCustomPrompt="1"/>
          </p:nvPr>
        </p:nvSpPr>
        <p:spPr>
          <a:xfrm>
            <a:off x="4188685" y="4825617"/>
            <a:ext cx="1270275" cy="344487"/>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Detail</a:t>
            </a:r>
          </a:p>
        </p:txBody>
      </p:sp>
      <p:sp>
        <p:nvSpPr>
          <p:cNvPr id="74" name="Text Placeholder 4"/>
          <p:cNvSpPr>
            <a:spLocks noGrp="1"/>
          </p:cNvSpPr>
          <p:nvPr>
            <p:ph type="body" sz="quarter" idx="56" hasCustomPrompt="1"/>
          </p:nvPr>
        </p:nvSpPr>
        <p:spPr>
          <a:xfrm>
            <a:off x="6686840" y="4825617"/>
            <a:ext cx="1270275" cy="344487"/>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Detail</a:t>
            </a:r>
          </a:p>
        </p:txBody>
      </p:sp>
      <p:sp>
        <p:nvSpPr>
          <p:cNvPr id="75" name="Text Placeholder 4"/>
          <p:cNvSpPr>
            <a:spLocks noGrp="1"/>
          </p:cNvSpPr>
          <p:nvPr>
            <p:ph type="body" sz="quarter" idx="57" hasCustomPrompt="1"/>
          </p:nvPr>
        </p:nvSpPr>
        <p:spPr>
          <a:xfrm>
            <a:off x="9194533" y="4825617"/>
            <a:ext cx="1270275" cy="344487"/>
          </a:xfrm>
          <a:prstGeom prst="rect">
            <a:avLst/>
          </a:prstGeom>
        </p:spPr>
        <p:txBody>
          <a:bodyPr/>
          <a:lstStyle>
            <a:lvl1pPr marL="0" indent="0" algn="ctr">
              <a:buNone/>
              <a:defRPr sz="800" b="0" i="0">
                <a:solidFill>
                  <a:schemeClr val="bg1"/>
                </a:solidFill>
                <a:latin typeface="Segoe UI" charset="0"/>
                <a:ea typeface="Segoe UI" charset="0"/>
                <a:cs typeface="Segoe UI" charset="0"/>
              </a:defRPr>
            </a:lvl1pPr>
          </a:lstStyle>
          <a:p>
            <a:pPr lvl="0"/>
            <a:r>
              <a:rPr lang="en-US" dirty="0"/>
              <a:t>Detail</a:t>
            </a:r>
          </a:p>
        </p:txBody>
      </p:sp>
      <p:sp>
        <p:nvSpPr>
          <p:cNvPr id="77"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78" name="Text Placeholder 2"/>
          <p:cNvSpPr>
            <a:spLocks noGrp="1"/>
          </p:cNvSpPr>
          <p:nvPr>
            <p:ph type="body" idx="58"/>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8958634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ndustry Focus">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12" name="Straight Connector 11"/>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15" name="Rectangle 14"/>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6" name="Rectangle 15"/>
          <p:cNvSpPr/>
          <p:nvPr/>
        </p:nvSpPr>
        <p:spPr>
          <a:xfrm>
            <a:off x="459778" y="1433963"/>
            <a:ext cx="4282338" cy="4560231"/>
          </a:xfrm>
          <a:prstGeom prst="rect">
            <a:avLst/>
          </a:prstGeom>
          <a:solidFill>
            <a:srgbClr val="11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11932"/>
              </a:solidFill>
            </a:endParaRPr>
          </a:p>
        </p:txBody>
      </p:sp>
      <p:grpSp>
        <p:nvGrpSpPr>
          <p:cNvPr id="17" name="Group 16"/>
          <p:cNvGrpSpPr/>
          <p:nvPr/>
        </p:nvGrpSpPr>
        <p:grpSpPr>
          <a:xfrm>
            <a:off x="8313933" y="3293455"/>
            <a:ext cx="3414907" cy="841248"/>
            <a:chOff x="3722184" y="3325842"/>
            <a:chExt cx="3414907" cy="841248"/>
          </a:xfrm>
        </p:grpSpPr>
        <p:sp>
          <p:nvSpPr>
            <p:cNvPr id="18" name="Rectangle 17"/>
            <p:cNvSpPr/>
            <p:nvPr/>
          </p:nvSpPr>
          <p:spPr>
            <a:xfrm>
              <a:off x="3722184" y="3325842"/>
              <a:ext cx="3414907" cy="84124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90640" y="347494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8313933" y="5152947"/>
            <a:ext cx="3414907" cy="841248"/>
            <a:chOff x="3722184" y="5262122"/>
            <a:chExt cx="3414907" cy="841248"/>
          </a:xfrm>
        </p:grpSpPr>
        <p:sp>
          <p:nvSpPr>
            <p:cNvPr id="25" name="Rectangle 24"/>
            <p:cNvSpPr/>
            <p:nvPr/>
          </p:nvSpPr>
          <p:spPr>
            <a:xfrm>
              <a:off x="3722184" y="5262122"/>
              <a:ext cx="3414907" cy="84124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990640" y="541122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4820571" y="3292177"/>
            <a:ext cx="3414907" cy="841248"/>
            <a:chOff x="274087" y="3325842"/>
            <a:chExt cx="3414907" cy="841248"/>
          </a:xfrm>
        </p:grpSpPr>
        <p:sp>
          <p:nvSpPr>
            <p:cNvPr id="32" name="Rectangle 31"/>
            <p:cNvSpPr/>
            <p:nvPr/>
          </p:nvSpPr>
          <p:spPr>
            <a:xfrm>
              <a:off x="274087" y="3325842"/>
              <a:ext cx="3414907" cy="84124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73010" y="347494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8313933" y="4223201"/>
            <a:ext cx="3414907" cy="841248"/>
            <a:chOff x="3722184" y="4293982"/>
            <a:chExt cx="3414907" cy="841248"/>
          </a:xfrm>
        </p:grpSpPr>
        <p:sp>
          <p:nvSpPr>
            <p:cNvPr id="39" name="Rectangle 38"/>
            <p:cNvSpPr/>
            <p:nvPr/>
          </p:nvSpPr>
          <p:spPr>
            <a:xfrm>
              <a:off x="3722184" y="4293982"/>
              <a:ext cx="3414907" cy="84124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015990" y="444308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8313933" y="2363709"/>
            <a:ext cx="3414907" cy="841248"/>
            <a:chOff x="3722184" y="2357702"/>
            <a:chExt cx="3414907" cy="841248"/>
          </a:xfrm>
        </p:grpSpPr>
        <p:sp>
          <p:nvSpPr>
            <p:cNvPr id="46" name="Rectangle 45"/>
            <p:cNvSpPr/>
            <p:nvPr/>
          </p:nvSpPr>
          <p:spPr>
            <a:xfrm>
              <a:off x="3722184" y="2357702"/>
              <a:ext cx="3414907" cy="84124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10301" y="250680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313933" y="1433963"/>
            <a:ext cx="3414907" cy="841248"/>
            <a:chOff x="3722184" y="1389562"/>
            <a:chExt cx="3414907" cy="841248"/>
          </a:xfrm>
        </p:grpSpPr>
        <p:sp>
          <p:nvSpPr>
            <p:cNvPr id="53" name="Rectangle 52"/>
            <p:cNvSpPr/>
            <p:nvPr/>
          </p:nvSpPr>
          <p:spPr>
            <a:xfrm>
              <a:off x="3722184" y="1389562"/>
              <a:ext cx="3414907" cy="84124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990640" y="153866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4820571" y="1433963"/>
            <a:ext cx="3414907" cy="838692"/>
            <a:chOff x="300242" y="1597172"/>
            <a:chExt cx="3414907" cy="838692"/>
          </a:xfrm>
        </p:grpSpPr>
        <p:sp>
          <p:nvSpPr>
            <p:cNvPr id="60" name="Rectangle 59"/>
            <p:cNvSpPr/>
            <p:nvPr/>
          </p:nvSpPr>
          <p:spPr>
            <a:xfrm>
              <a:off x="300242" y="1597172"/>
              <a:ext cx="3414907" cy="838692"/>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94048" y="1744999"/>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4820571" y="2361792"/>
            <a:ext cx="3414907" cy="841248"/>
            <a:chOff x="274087" y="2357702"/>
            <a:chExt cx="3414907" cy="841248"/>
          </a:xfrm>
        </p:grpSpPr>
        <p:sp>
          <p:nvSpPr>
            <p:cNvPr id="67" name="Rectangle 66"/>
            <p:cNvSpPr/>
            <p:nvPr/>
          </p:nvSpPr>
          <p:spPr>
            <a:xfrm>
              <a:off x="274087" y="2357702"/>
              <a:ext cx="3414907" cy="84124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67893" y="250680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4820571" y="5152947"/>
            <a:ext cx="3414907" cy="841248"/>
            <a:chOff x="274087" y="5262122"/>
            <a:chExt cx="3414907" cy="841248"/>
          </a:xfrm>
        </p:grpSpPr>
        <p:sp>
          <p:nvSpPr>
            <p:cNvPr id="73" name="Rectangle 72"/>
            <p:cNvSpPr/>
            <p:nvPr/>
          </p:nvSpPr>
          <p:spPr>
            <a:xfrm>
              <a:off x="274087" y="5262122"/>
              <a:ext cx="3414907" cy="84124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67893" y="541122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20571" y="4222562"/>
            <a:ext cx="3414907" cy="841248"/>
            <a:chOff x="274087" y="4293982"/>
            <a:chExt cx="3414907" cy="841248"/>
          </a:xfrm>
        </p:grpSpPr>
        <p:sp>
          <p:nvSpPr>
            <p:cNvPr id="79" name="Rectangle 78"/>
            <p:cNvSpPr/>
            <p:nvPr/>
          </p:nvSpPr>
          <p:spPr>
            <a:xfrm>
              <a:off x="274087" y="4293982"/>
              <a:ext cx="3414907" cy="84124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62204" y="444308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 Placeholder 4"/>
          <p:cNvSpPr>
            <a:spLocks noGrp="1"/>
          </p:cNvSpPr>
          <p:nvPr>
            <p:ph type="body" sz="quarter" idx="10" hasCustomPrompt="1"/>
          </p:nvPr>
        </p:nvSpPr>
        <p:spPr>
          <a:xfrm>
            <a:off x="831850" y="1946012"/>
            <a:ext cx="3476625" cy="3627701"/>
          </a:xfrm>
          <a:prstGeom prst="rect">
            <a:avLst/>
          </a:prstGeom>
        </p:spPr>
        <p:txBody>
          <a:bodyPr/>
          <a:lstStyle>
            <a:lvl1pPr marL="0" indent="0" algn="ctr">
              <a:buNone/>
              <a:defRPr sz="2400" b="1" i="0" baseline="0">
                <a:solidFill>
                  <a:schemeClr val="bg1"/>
                </a:solidFill>
                <a:latin typeface="Segoe UI Semibold" charset="0"/>
                <a:ea typeface="Segoe UI Semibold" charset="0"/>
                <a:cs typeface="Segoe UI Semibold"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Lorem Ipsum</a:t>
            </a:r>
          </a:p>
          <a:p>
            <a:pPr lvl="0"/>
            <a:r>
              <a:rPr lang="en-US" dirty="0"/>
              <a:t>+</a:t>
            </a:r>
          </a:p>
          <a:p>
            <a:pPr lvl="0"/>
            <a:r>
              <a:rPr lang="en-US" dirty="0"/>
              <a:t>Lorem Ipsum</a:t>
            </a:r>
          </a:p>
          <a:p>
            <a:pPr lvl="0"/>
            <a:r>
              <a:rPr lang="en-US" dirty="0"/>
              <a:t>+</a:t>
            </a:r>
          </a:p>
          <a:p>
            <a:pPr lvl="0"/>
            <a:r>
              <a:rPr lang="en-US" dirty="0"/>
              <a:t>Lorem Ipsum</a:t>
            </a:r>
          </a:p>
          <a:p>
            <a:pPr lvl="0"/>
            <a:r>
              <a:rPr lang="en-US" dirty="0"/>
              <a:t>+</a:t>
            </a:r>
          </a:p>
          <a:p>
            <a:pPr lvl="0"/>
            <a:r>
              <a:rPr lang="en-US" dirty="0"/>
              <a:t>Lorem Ipsum</a:t>
            </a:r>
          </a:p>
        </p:txBody>
      </p:sp>
      <p:sp>
        <p:nvSpPr>
          <p:cNvPr id="84" name="Text Placeholder 83"/>
          <p:cNvSpPr>
            <a:spLocks noGrp="1"/>
          </p:cNvSpPr>
          <p:nvPr>
            <p:ph type="body" sz="quarter" idx="11" hasCustomPrompt="1"/>
          </p:nvPr>
        </p:nvSpPr>
        <p:spPr>
          <a:xfrm>
            <a:off x="5879645" y="1616383"/>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sp>
        <p:nvSpPr>
          <p:cNvPr id="85" name="Text Placeholder 83"/>
          <p:cNvSpPr>
            <a:spLocks noGrp="1"/>
          </p:cNvSpPr>
          <p:nvPr>
            <p:ph type="body" sz="quarter" idx="12" hasCustomPrompt="1"/>
          </p:nvPr>
        </p:nvSpPr>
        <p:spPr>
          <a:xfrm>
            <a:off x="5879645" y="2557552"/>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sp>
        <p:nvSpPr>
          <p:cNvPr id="86" name="Text Placeholder 83"/>
          <p:cNvSpPr>
            <a:spLocks noGrp="1"/>
          </p:cNvSpPr>
          <p:nvPr>
            <p:ph type="body" sz="quarter" idx="13" hasCustomPrompt="1"/>
          </p:nvPr>
        </p:nvSpPr>
        <p:spPr>
          <a:xfrm>
            <a:off x="5879645" y="3452290"/>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sp>
        <p:nvSpPr>
          <p:cNvPr id="87" name="Text Placeholder 83"/>
          <p:cNvSpPr>
            <a:spLocks noGrp="1"/>
          </p:cNvSpPr>
          <p:nvPr>
            <p:ph type="body" sz="quarter" idx="14" hasCustomPrompt="1"/>
          </p:nvPr>
        </p:nvSpPr>
        <p:spPr>
          <a:xfrm>
            <a:off x="5879645" y="4397375"/>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sp>
        <p:nvSpPr>
          <p:cNvPr id="88" name="Text Placeholder 83"/>
          <p:cNvSpPr>
            <a:spLocks noGrp="1"/>
          </p:cNvSpPr>
          <p:nvPr>
            <p:ph type="body" sz="quarter" idx="15" hasCustomPrompt="1"/>
          </p:nvPr>
        </p:nvSpPr>
        <p:spPr>
          <a:xfrm>
            <a:off x="5879645" y="5346790"/>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sp>
        <p:nvSpPr>
          <p:cNvPr id="89" name="Text Placeholder 83"/>
          <p:cNvSpPr>
            <a:spLocks noGrp="1"/>
          </p:cNvSpPr>
          <p:nvPr>
            <p:ph type="body" sz="quarter" idx="16" hasCustomPrompt="1"/>
          </p:nvPr>
        </p:nvSpPr>
        <p:spPr>
          <a:xfrm>
            <a:off x="9347657" y="1616383"/>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sp>
        <p:nvSpPr>
          <p:cNvPr id="90" name="Text Placeholder 83"/>
          <p:cNvSpPr>
            <a:spLocks noGrp="1"/>
          </p:cNvSpPr>
          <p:nvPr>
            <p:ph type="body" sz="quarter" idx="17" hasCustomPrompt="1"/>
          </p:nvPr>
        </p:nvSpPr>
        <p:spPr>
          <a:xfrm>
            <a:off x="9347657" y="2557552"/>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sp>
        <p:nvSpPr>
          <p:cNvPr id="91" name="Text Placeholder 83"/>
          <p:cNvSpPr>
            <a:spLocks noGrp="1"/>
          </p:cNvSpPr>
          <p:nvPr>
            <p:ph type="body" sz="quarter" idx="18" hasCustomPrompt="1"/>
          </p:nvPr>
        </p:nvSpPr>
        <p:spPr>
          <a:xfrm>
            <a:off x="9347657" y="3452290"/>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sp>
        <p:nvSpPr>
          <p:cNvPr id="92" name="Text Placeholder 83"/>
          <p:cNvSpPr>
            <a:spLocks noGrp="1"/>
          </p:cNvSpPr>
          <p:nvPr>
            <p:ph type="body" sz="quarter" idx="19" hasCustomPrompt="1"/>
          </p:nvPr>
        </p:nvSpPr>
        <p:spPr>
          <a:xfrm>
            <a:off x="9347657" y="4397375"/>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sp>
        <p:nvSpPr>
          <p:cNvPr id="93" name="Text Placeholder 83"/>
          <p:cNvSpPr>
            <a:spLocks noGrp="1"/>
          </p:cNvSpPr>
          <p:nvPr>
            <p:ph type="body" sz="quarter" idx="20" hasCustomPrompt="1"/>
          </p:nvPr>
        </p:nvSpPr>
        <p:spPr>
          <a:xfrm>
            <a:off x="9347657" y="5346790"/>
            <a:ext cx="2133600" cy="433387"/>
          </a:xfrm>
          <a:prstGeom prst="rect">
            <a:avLst/>
          </a:prstGeom>
        </p:spPr>
        <p:txBody>
          <a:bodyPr anchor="ctr"/>
          <a:lstStyle>
            <a:lvl1pPr marL="0" indent="0">
              <a:buNone/>
              <a:defRPr sz="1400" b="0" i="0">
                <a:solidFill>
                  <a:schemeClr val="bg1"/>
                </a:solidFill>
                <a:latin typeface="Segoe UI" charset="0"/>
                <a:ea typeface="Segoe UI" charset="0"/>
                <a:cs typeface="Segoe UI"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sz="1200" dirty="0"/>
              <a:t>Industry</a:t>
            </a:r>
            <a:endParaRPr lang="en-US" dirty="0"/>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763" y="1707004"/>
            <a:ext cx="292608" cy="292608"/>
          </a:xfrm>
          <a:prstGeom prst="rect">
            <a:avLst/>
          </a:prstGeom>
        </p:spPr>
      </p:pic>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557" y="2570711"/>
            <a:ext cx="411480" cy="411480"/>
          </a:xfrm>
          <a:prstGeom prst="rect">
            <a:avLst/>
          </a:prstGeom>
        </p:spPr>
      </p:pic>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4325" y="3546114"/>
            <a:ext cx="333375" cy="333375"/>
          </a:xfrm>
          <a:prstGeom prst="rect">
            <a:avLst/>
          </a:prstGeom>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1990" y="4442255"/>
            <a:ext cx="411480" cy="411480"/>
          </a:xfrm>
          <a:prstGeom prst="rect">
            <a:avLst/>
          </a:prstGeom>
        </p:spPr>
      </p:pic>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4819" y="5360044"/>
            <a:ext cx="457200" cy="457200"/>
          </a:xfrm>
          <a:prstGeom prst="rect">
            <a:avLst/>
          </a:prstGeom>
        </p:spPr>
      </p:pic>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7220" y="1687900"/>
            <a:ext cx="333375" cy="333375"/>
          </a:xfrm>
          <a:prstGeom prst="rect">
            <a:avLst/>
          </a:prstGeom>
        </p:spPr>
      </p:pic>
      <p:pic>
        <p:nvPicPr>
          <p:cNvPr id="68" name="Picture 6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06881" y="2617646"/>
            <a:ext cx="333375" cy="333375"/>
          </a:xfrm>
          <a:prstGeom prst="rect">
            <a:avLst/>
          </a:prstGeom>
        </p:spPr>
      </p:pic>
      <p:pic>
        <p:nvPicPr>
          <p:cNvPr id="71" name="Picture 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87220" y="3547392"/>
            <a:ext cx="333375" cy="333375"/>
          </a:xfrm>
          <a:prstGeom prst="rect">
            <a:avLst/>
          </a:prstGeom>
        </p:spPr>
      </p:pic>
      <p:pic>
        <p:nvPicPr>
          <p:cNvPr id="74" name="Picture 7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12570" y="4477138"/>
            <a:ext cx="333375" cy="333375"/>
          </a:xfrm>
          <a:prstGeom prst="rect">
            <a:avLst/>
          </a:prstGeom>
        </p:spPr>
      </p:pic>
      <p:pic>
        <p:nvPicPr>
          <p:cNvPr id="75" name="Picture 7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87220" y="5406884"/>
            <a:ext cx="333375" cy="333375"/>
          </a:xfrm>
          <a:prstGeom prst="rect">
            <a:avLst/>
          </a:prstGeom>
        </p:spPr>
      </p:pic>
      <p:sp>
        <p:nvSpPr>
          <p:cNvPr id="61"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69" name="Text Placeholder 2"/>
          <p:cNvSpPr>
            <a:spLocks noGrp="1"/>
          </p:cNvSpPr>
          <p:nvPr>
            <p:ph type="body" idx="21"/>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41900122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Column with Imag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3878" y="4504512"/>
            <a:ext cx="3590396" cy="1721078"/>
          </a:xfrm>
          <a:prstGeom prst="rect">
            <a:avLst/>
          </a:prstGeom>
        </p:spPr>
        <p:txBody>
          <a:bodyPr>
            <a:normAutofit/>
          </a:bodyPr>
          <a:lstStyle>
            <a:lvl1pPr marL="0" indent="0">
              <a:buClr>
                <a:srgbClr val="666666"/>
              </a:buClr>
              <a:buFont typeface="+mj-lt"/>
              <a:buNone/>
              <a:defRPr sz="1600" b="0" i="0">
                <a:solidFill>
                  <a:srgbClr val="666666"/>
                </a:solidFill>
                <a:latin typeface="Segoe UI" charset="0"/>
                <a:ea typeface="Segoe UI" charset="0"/>
                <a:cs typeface="Segoe UI" charset="0"/>
              </a:defRPr>
            </a:lvl1pPr>
            <a:lvl2pPr marL="457200" indent="0">
              <a:buClr>
                <a:srgbClr val="666666"/>
              </a:buClr>
              <a:buFont typeface="+mj-lt"/>
              <a:buNone/>
              <a:defRPr sz="1600" b="0" i="0">
                <a:solidFill>
                  <a:srgbClr val="666666"/>
                </a:solidFill>
                <a:latin typeface="Segoe UI" charset="0"/>
                <a:ea typeface="Segoe UI" charset="0"/>
                <a:cs typeface="Segoe UI" charset="0"/>
              </a:defRPr>
            </a:lvl2pPr>
            <a:lvl3pPr marL="914400" indent="0">
              <a:buClr>
                <a:srgbClr val="666666"/>
              </a:buClr>
              <a:buFont typeface="+mj-lt"/>
              <a:buNone/>
              <a:defRPr sz="1600" b="0" i="0">
                <a:solidFill>
                  <a:srgbClr val="666666"/>
                </a:solidFill>
                <a:latin typeface="Segoe UI" charset="0"/>
                <a:ea typeface="Segoe UI" charset="0"/>
                <a:cs typeface="Segoe UI" charset="0"/>
              </a:defRPr>
            </a:lvl3pPr>
            <a:lvl4pPr marL="1371600" indent="0">
              <a:buClr>
                <a:srgbClr val="666666"/>
              </a:buClr>
              <a:buFont typeface="+mj-lt"/>
              <a:buNone/>
              <a:defRPr sz="1600" b="0" i="0">
                <a:solidFill>
                  <a:srgbClr val="666666"/>
                </a:solidFill>
                <a:latin typeface="Segoe UI" charset="0"/>
                <a:ea typeface="Segoe UI" charset="0"/>
                <a:cs typeface="Segoe UI" charset="0"/>
              </a:defRPr>
            </a:lvl4pPr>
            <a:lvl5pPr marL="1828800" indent="0">
              <a:buClr>
                <a:srgbClr val="666666"/>
              </a:buClr>
              <a:buFont typeface="+mj-lt"/>
              <a:buNone/>
              <a:defRPr sz="1600" b="0" i="0">
                <a:solidFill>
                  <a:srgbClr val="666666"/>
                </a:solidFill>
                <a:latin typeface="Segoe UI" charset="0"/>
                <a:ea typeface="Segoe UI" charset="0"/>
                <a:cs typeface="Segoe UI" charset="0"/>
              </a:defRPr>
            </a:lvl5pPr>
          </a:lstStyle>
          <a:p>
            <a:pPr lvl="0"/>
            <a:r>
              <a:rPr lang="en-US"/>
              <a:t>Edit Master text styles</a:t>
            </a:r>
          </a:p>
        </p:txBody>
      </p:sp>
      <p:sp>
        <p:nvSpPr>
          <p:cNvPr id="13" name="Content Placeholder 2"/>
          <p:cNvSpPr>
            <a:spLocks noGrp="1"/>
          </p:cNvSpPr>
          <p:nvPr>
            <p:ph sz="half" idx="13"/>
          </p:nvPr>
        </p:nvSpPr>
        <p:spPr>
          <a:xfrm>
            <a:off x="4332633" y="4504512"/>
            <a:ext cx="3590396" cy="1721078"/>
          </a:xfrm>
          <a:prstGeom prst="rect">
            <a:avLst/>
          </a:prstGeom>
        </p:spPr>
        <p:txBody>
          <a:bodyPr>
            <a:normAutofit/>
          </a:bodyPr>
          <a:lstStyle>
            <a:lvl1pPr marL="0" indent="0">
              <a:buClr>
                <a:srgbClr val="666666"/>
              </a:buClr>
              <a:buFont typeface="+mj-lt"/>
              <a:buNone/>
              <a:defRPr sz="1600" b="0" i="0">
                <a:solidFill>
                  <a:srgbClr val="666666"/>
                </a:solidFill>
                <a:latin typeface="Segoe UI" charset="0"/>
                <a:ea typeface="Segoe UI" charset="0"/>
                <a:cs typeface="Segoe UI" charset="0"/>
              </a:defRPr>
            </a:lvl1pPr>
            <a:lvl2pPr marL="457200" indent="0">
              <a:buClr>
                <a:srgbClr val="666666"/>
              </a:buClr>
              <a:buFont typeface="+mj-lt"/>
              <a:buNone/>
              <a:defRPr sz="1600" b="0" i="0">
                <a:solidFill>
                  <a:srgbClr val="666666"/>
                </a:solidFill>
                <a:latin typeface="Segoe UI" charset="0"/>
                <a:ea typeface="Segoe UI" charset="0"/>
                <a:cs typeface="Segoe UI" charset="0"/>
              </a:defRPr>
            </a:lvl2pPr>
            <a:lvl3pPr marL="914400" indent="0">
              <a:buClr>
                <a:srgbClr val="666666"/>
              </a:buClr>
              <a:buFont typeface="+mj-lt"/>
              <a:buNone/>
              <a:defRPr sz="1600" b="0" i="0">
                <a:solidFill>
                  <a:srgbClr val="666666"/>
                </a:solidFill>
                <a:latin typeface="Segoe UI" charset="0"/>
                <a:ea typeface="Segoe UI" charset="0"/>
                <a:cs typeface="Segoe UI" charset="0"/>
              </a:defRPr>
            </a:lvl3pPr>
            <a:lvl4pPr marL="1371600" indent="0">
              <a:buClr>
                <a:srgbClr val="666666"/>
              </a:buClr>
              <a:buFont typeface="+mj-lt"/>
              <a:buNone/>
              <a:defRPr sz="1600" b="0" i="0">
                <a:solidFill>
                  <a:srgbClr val="666666"/>
                </a:solidFill>
                <a:latin typeface="Segoe UI" charset="0"/>
                <a:ea typeface="Segoe UI" charset="0"/>
                <a:cs typeface="Segoe UI" charset="0"/>
              </a:defRPr>
            </a:lvl4pPr>
            <a:lvl5pPr marL="1828800" indent="0">
              <a:buClr>
                <a:srgbClr val="666666"/>
              </a:buClr>
              <a:buFont typeface="+mj-lt"/>
              <a:buNone/>
              <a:defRPr sz="1600" b="0" i="0">
                <a:solidFill>
                  <a:srgbClr val="666666"/>
                </a:solidFill>
                <a:latin typeface="Segoe UI" charset="0"/>
                <a:ea typeface="Segoe UI" charset="0"/>
                <a:cs typeface="Segoe UI" charset="0"/>
              </a:defRPr>
            </a:lvl5pPr>
          </a:lstStyle>
          <a:p>
            <a:pPr lvl="0"/>
            <a:r>
              <a:rPr lang="en-US"/>
              <a:t>Edit Master text styles</a:t>
            </a:r>
          </a:p>
        </p:txBody>
      </p:sp>
      <p:sp>
        <p:nvSpPr>
          <p:cNvPr id="9"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12" name="Straight Connector 11"/>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15" name="Rectangle 14"/>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0" name="Content Placeholder 2"/>
          <p:cNvSpPr>
            <a:spLocks noGrp="1"/>
          </p:cNvSpPr>
          <p:nvPr>
            <p:ph sz="half" idx="14"/>
          </p:nvPr>
        </p:nvSpPr>
        <p:spPr>
          <a:xfrm>
            <a:off x="8241388" y="4504512"/>
            <a:ext cx="3590396" cy="1721078"/>
          </a:xfrm>
          <a:prstGeom prst="rect">
            <a:avLst/>
          </a:prstGeom>
        </p:spPr>
        <p:txBody>
          <a:bodyPr>
            <a:normAutofit/>
          </a:bodyPr>
          <a:lstStyle>
            <a:lvl1pPr marL="0" indent="0">
              <a:buClr>
                <a:srgbClr val="666666"/>
              </a:buClr>
              <a:buFont typeface="+mj-lt"/>
              <a:buNone/>
              <a:defRPr sz="1600" b="0" i="0">
                <a:solidFill>
                  <a:srgbClr val="666666"/>
                </a:solidFill>
                <a:latin typeface="Segoe UI" charset="0"/>
                <a:ea typeface="Segoe UI" charset="0"/>
                <a:cs typeface="Segoe UI" charset="0"/>
              </a:defRPr>
            </a:lvl1pPr>
            <a:lvl2pPr marL="457200" indent="0">
              <a:buClr>
                <a:srgbClr val="666666"/>
              </a:buClr>
              <a:buFont typeface="+mj-lt"/>
              <a:buNone/>
              <a:defRPr sz="1600" b="0" i="0">
                <a:solidFill>
                  <a:srgbClr val="666666"/>
                </a:solidFill>
                <a:latin typeface="Segoe UI" charset="0"/>
                <a:ea typeface="Segoe UI" charset="0"/>
                <a:cs typeface="Segoe UI" charset="0"/>
              </a:defRPr>
            </a:lvl2pPr>
            <a:lvl3pPr marL="914400" indent="0">
              <a:buClr>
                <a:srgbClr val="666666"/>
              </a:buClr>
              <a:buFont typeface="+mj-lt"/>
              <a:buNone/>
              <a:defRPr sz="1600" b="0" i="0">
                <a:solidFill>
                  <a:srgbClr val="666666"/>
                </a:solidFill>
                <a:latin typeface="Segoe UI" charset="0"/>
                <a:ea typeface="Segoe UI" charset="0"/>
                <a:cs typeface="Segoe UI" charset="0"/>
              </a:defRPr>
            </a:lvl3pPr>
            <a:lvl4pPr marL="1371600" indent="0">
              <a:buClr>
                <a:srgbClr val="666666"/>
              </a:buClr>
              <a:buFont typeface="+mj-lt"/>
              <a:buNone/>
              <a:defRPr sz="1600" b="0" i="0">
                <a:solidFill>
                  <a:srgbClr val="666666"/>
                </a:solidFill>
                <a:latin typeface="Segoe UI" charset="0"/>
                <a:ea typeface="Segoe UI" charset="0"/>
                <a:cs typeface="Segoe UI" charset="0"/>
              </a:defRPr>
            </a:lvl4pPr>
            <a:lvl5pPr marL="1828800" indent="0">
              <a:buClr>
                <a:srgbClr val="666666"/>
              </a:buClr>
              <a:buFont typeface="+mj-lt"/>
              <a:buNone/>
              <a:defRPr sz="1600" b="0" i="0">
                <a:solidFill>
                  <a:srgbClr val="666666"/>
                </a:solidFill>
                <a:latin typeface="Segoe UI" charset="0"/>
                <a:ea typeface="Segoe UI" charset="0"/>
                <a:cs typeface="Segoe UI" charset="0"/>
              </a:defRPr>
            </a:lvl5pPr>
          </a:lstStyle>
          <a:p>
            <a:pPr lvl="0"/>
            <a:r>
              <a:rPr lang="en-US"/>
              <a:t>Edit Master text styles</a:t>
            </a:r>
          </a:p>
        </p:txBody>
      </p:sp>
      <p:sp>
        <p:nvSpPr>
          <p:cNvPr id="11" name="Text Placeholder 2"/>
          <p:cNvSpPr>
            <a:spLocks noGrp="1"/>
          </p:cNvSpPr>
          <p:nvPr>
            <p:ph type="body" idx="15"/>
          </p:nvPr>
        </p:nvSpPr>
        <p:spPr>
          <a:xfrm>
            <a:off x="410024" y="3822161"/>
            <a:ext cx="3590396" cy="668495"/>
          </a:xfrm>
          <a:prstGeom prst="rect">
            <a:avLst/>
          </a:prstGeom>
        </p:spPr>
        <p:txBody>
          <a:bodyPr anchor="b"/>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2"/>
          <p:cNvSpPr>
            <a:spLocks noGrp="1"/>
          </p:cNvSpPr>
          <p:nvPr>
            <p:ph type="body" idx="16"/>
          </p:nvPr>
        </p:nvSpPr>
        <p:spPr>
          <a:xfrm>
            <a:off x="4318778" y="3822161"/>
            <a:ext cx="3590396" cy="668496"/>
          </a:xfrm>
          <a:prstGeom prst="rect">
            <a:avLst/>
          </a:prstGeom>
        </p:spPr>
        <p:txBody>
          <a:bodyPr anchor="b"/>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7" name="Text Placeholder 2"/>
          <p:cNvSpPr>
            <a:spLocks noGrp="1"/>
          </p:cNvSpPr>
          <p:nvPr>
            <p:ph type="body" idx="17"/>
          </p:nvPr>
        </p:nvSpPr>
        <p:spPr>
          <a:xfrm>
            <a:off x="8227533" y="3822161"/>
            <a:ext cx="3590396" cy="668496"/>
          </a:xfrm>
          <a:prstGeom prst="rect">
            <a:avLst/>
          </a:prstGeom>
        </p:spPr>
        <p:txBody>
          <a:bodyPr anchor="b"/>
          <a:lstStyle>
            <a:lvl1pPr marL="0" indent="0" algn="ctr">
              <a:buNone/>
              <a:defRPr sz="2000" b="1" i="0">
                <a:solidFill>
                  <a:srgbClr val="172D4F"/>
                </a:solidFill>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Picture Placeholder 3"/>
          <p:cNvSpPr>
            <a:spLocks noGrp="1"/>
          </p:cNvSpPr>
          <p:nvPr>
            <p:ph type="pic" sz="quarter" idx="18"/>
          </p:nvPr>
        </p:nvSpPr>
        <p:spPr>
          <a:xfrm>
            <a:off x="409575" y="1659274"/>
            <a:ext cx="3590925" cy="2053984"/>
          </a:xfrm>
          <a:prstGeom prst="rect">
            <a:avLst/>
          </a:prstGeom>
        </p:spPr>
        <p:txBody>
          <a:bodyPr/>
          <a:lstStyle/>
          <a:p>
            <a:r>
              <a:rPr lang="en-US"/>
              <a:t>Click icon to add picture</a:t>
            </a:r>
          </a:p>
        </p:txBody>
      </p:sp>
      <p:sp>
        <p:nvSpPr>
          <p:cNvPr id="18" name="Picture Placeholder 3"/>
          <p:cNvSpPr>
            <a:spLocks noGrp="1"/>
          </p:cNvSpPr>
          <p:nvPr>
            <p:ph type="pic" sz="quarter" idx="19"/>
          </p:nvPr>
        </p:nvSpPr>
        <p:spPr>
          <a:xfrm>
            <a:off x="4332104" y="1659274"/>
            <a:ext cx="3590925" cy="2053984"/>
          </a:xfrm>
          <a:prstGeom prst="rect">
            <a:avLst/>
          </a:prstGeom>
        </p:spPr>
        <p:txBody>
          <a:bodyPr/>
          <a:lstStyle/>
          <a:p>
            <a:r>
              <a:rPr lang="en-US"/>
              <a:t>Click icon to add picture</a:t>
            </a:r>
          </a:p>
        </p:txBody>
      </p:sp>
      <p:sp>
        <p:nvSpPr>
          <p:cNvPr id="19" name="Picture Placeholder 3"/>
          <p:cNvSpPr>
            <a:spLocks noGrp="1"/>
          </p:cNvSpPr>
          <p:nvPr>
            <p:ph type="pic" sz="quarter" idx="20"/>
          </p:nvPr>
        </p:nvSpPr>
        <p:spPr>
          <a:xfrm>
            <a:off x="8227004" y="1659274"/>
            <a:ext cx="3590925" cy="2053984"/>
          </a:xfrm>
          <a:prstGeom prst="rect">
            <a:avLst/>
          </a:prstGeom>
        </p:spPr>
        <p:txBody>
          <a:bodyPr/>
          <a:lstStyle/>
          <a:p>
            <a:r>
              <a:rPr lang="en-US"/>
              <a:t>Click icon to add picture</a:t>
            </a:r>
          </a:p>
        </p:txBody>
      </p:sp>
      <p:sp>
        <p:nvSpPr>
          <p:cNvPr id="21"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22" name="Text Placeholder 2"/>
          <p:cNvSpPr>
            <a:spLocks noGrp="1"/>
          </p:cNvSpPr>
          <p:nvPr>
            <p:ph type="body" idx="21"/>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1784725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enefits">
    <p:spTree>
      <p:nvGrpSpPr>
        <p:cNvPr id="1" name=""/>
        <p:cNvGrpSpPr/>
        <p:nvPr/>
      </p:nvGrpSpPr>
      <p:grpSpPr>
        <a:xfrm>
          <a:off x="0" y="0"/>
          <a:ext cx="0" cy="0"/>
          <a:chOff x="0" y="0"/>
          <a:chExt cx="0" cy="0"/>
        </a:xfrm>
      </p:grpSpPr>
      <p:sp>
        <p:nvSpPr>
          <p:cNvPr id="11"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12" name="Straight Connector 11"/>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14" name="Rectangle 13"/>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425" y="1582716"/>
            <a:ext cx="6124575" cy="4427877"/>
          </a:xfrm>
          <a:prstGeom prst="rect">
            <a:avLst/>
          </a:prstGeom>
        </p:spPr>
      </p:pic>
      <p:sp>
        <p:nvSpPr>
          <p:cNvPr id="61" name="Rectangle 60"/>
          <p:cNvSpPr/>
          <p:nvPr/>
        </p:nvSpPr>
        <p:spPr>
          <a:xfrm>
            <a:off x="6066556" y="1594894"/>
            <a:ext cx="6108765" cy="4415699"/>
          </a:xfrm>
          <a:prstGeom prst="rect">
            <a:avLst/>
          </a:prstGeom>
          <a:solidFill>
            <a:srgbClr val="11193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446742" y="2064162"/>
            <a:ext cx="1233415" cy="584775"/>
          </a:xfrm>
          <a:prstGeom prst="rect">
            <a:avLst/>
          </a:prstGeom>
          <a:noFill/>
        </p:spPr>
        <p:txBody>
          <a:bodyPr wrap="none" rtlCol="0">
            <a:spAutoFit/>
          </a:bodyPr>
          <a:lstStyle/>
          <a:p>
            <a:r>
              <a:rPr lang="lv-LV" sz="1600" dirty="0">
                <a:solidFill>
                  <a:schemeClr val="bg1"/>
                </a:solidFill>
                <a:latin typeface="Avenir Heavy" panose="020B0703020203020204" pitchFamily="34" charset="0"/>
              </a:rPr>
              <a:t>Benefits</a:t>
            </a:r>
          </a:p>
          <a:p>
            <a:r>
              <a:rPr lang="lv-LV" sz="1600" dirty="0">
                <a:solidFill>
                  <a:schemeClr val="bg1"/>
                </a:solidFill>
                <a:latin typeface="Avenir Heavy" panose="020B0703020203020204" pitchFamily="34" charset="0"/>
              </a:rPr>
              <a:t>Realization</a:t>
            </a:r>
            <a:endParaRPr lang="en-US" sz="1600" dirty="0">
              <a:solidFill>
                <a:schemeClr val="bg1"/>
              </a:solidFill>
              <a:latin typeface="Avenir Heavy" panose="020B0703020203020204" pitchFamily="34" charset="0"/>
            </a:endParaRPr>
          </a:p>
        </p:txBody>
      </p:sp>
      <p:sp>
        <p:nvSpPr>
          <p:cNvPr id="63" name="TextBox 62"/>
          <p:cNvSpPr txBox="1"/>
          <p:nvPr/>
        </p:nvSpPr>
        <p:spPr>
          <a:xfrm>
            <a:off x="6446742" y="3157531"/>
            <a:ext cx="1591782" cy="830997"/>
          </a:xfrm>
          <a:prstGeom prst="rect">
            <a:avLst/>
          </a:prstGeom>
          <a:noFill/>
        </p:spPr>
        <p:txBody>
          <a:bodyPr wrap="none" rtlCol="0">
            <a:spAutoFit/>
          </a:bodyPr>
          <a:lstStyle/>
          <a:p>
            <a:r>
              <a:rPr lang="lv-LV" sz="1600" dirty="0">
                <a:solidFill>
                  <a:schemeClr val="bg1"/>
                </a:solidFill>
                <a:latin typeface="Avenir Heavy" panose="020B0703020203020204" pitchFamily="34" charset="0"/>
              </a:rPr>
              <a:t>Organizational</a:t>
            </a:r>
          </a:p>
          <a:p>
            <a:r>
              <a:rPr lang="lv-LV" sz="1600" dirty="0">
                <a:solidFill>
                  <a:schemeClr val="bg1"/>
                </a:solidFill>
                <a:latin typeface="Avenir Heavy" panose="020B0703020203020204" pitchFamily="34" charset="0"/>
              </a:rPr>
              <a:t>Change</a:t>
            </a:r>
          </a:p>
          <a:p>
            <a:r>
              <a:rPr lang="lv-LV" sz="1600" dirty="0">
                <a:solidFill>
                  <a:schemeClr val="bg1"/>
                </a:solidFill>
                <a:latin typeface="Avenir Heavy" panose="020B0703020203020204" pitchFamily="34" charset="0"/>
              </a:rPr>
              <a:t>Management</a:t>
            </a:r>
          </a:p>
        </p:txBody>
      </p:sp>
      <p:sp>
        <p:nvSpPr>
          <p:cNvPr id="64" name="TextBox 63"/>
          <p:cNvSpPr txBox="1"/>
          <p:nvPr/>
        </p:nvSpPr>
        <p:spPr>
          <a:xfrm>
            <a:off x="6446742" y="4497123"/>
            <a:ext cx="1452642" cy="830997"/>
          </a:xfrm>
          <a:prstGeom prst="rect">
            <a:avLst/>
          </a:prstGeom>
          <a:noFill/>
        </p:spPr>
        <p:txBody>
          <a:bodyPr wrap="none" rtlCol="0">
            <a:spAutoFit/>
          </a:bodyPr>
          <a:lstStyle/>
          <a:p>
            <a:r>
              <a:rPr lang="lv-LV" sz="1600" dirty="0">
                <a:solidFill>
                  <a:schemeClr val="bg1"/>
                </a:solidFill>
                <a:latin typeface="Avenir Heavy" panose="020B0703020203020204" pitchFamily="34" charset="0"/>
              </a:rPr>
              <a:t>Program and</a:t>
            </a:r>
          </a:p>
          <a:p>
            <a:r>
              <a:rPr lang="lv-LV" sz="1600" dirty="0">
                <a:solidFill>
                  <a:schemeClr val="bg1"/>
                </a:solidFill>
                <a:latin typeface="Avenir Heavy" panose="020B0703020203020204" pitchFamily="34" charset="0"/>
              </a:rPr>
              <a:t>Project</a:t>
            </a:r>
          </a:p>
          <a:p>
            <a:r>
              <a:rPr lang="lv-LV" sz="1600" dirty="0">
                <a:solidFill>
                  <a:schemeClr val="bg1"/>
                </a:solidFill>
                <a:latin typeface="Avenir Heavy" panose="020B0703020203020204" pitchFamily="34" charset="0"/>
              </a:rPr>
              <a:t>Management</a:t>
            </a:r>
            <a:endParaRPr lang="en-US" sz="1600" dirty="0">
              <a:solidFill>
                <a:schemeClr val="bg1"/>
              </a:solidFill>
              <a:latin typeface="Avenir Heavy" panose="020B0703020203020204" pitchFamily="34" charset="0"/>
            </a:endParaRPr>
          </a:p>
        </p:txBody>
      </p:sp>
      <p:sp>
        <p:nvSpPr>
          <p:cNvPr id="65" name="Rectangle 64"/>
          <p:cNvSpPr/>
          <p:nvPr/>
        </p:nvSpPr>
        <p:spPr>
          <a:xfrm>
            <a:off x="6446742" y="2587088"/>
            <a:ext cx="5177812" cy="246221"/>
          </a:xfrm>
          <a:prstGeom prst="rect">
            <a:avLst/>
          </a:prstGeom>
        </p:spPr>
        <p:txBody>
          <a:bodyPr wrap="square">
            <a:spAutoFit/>
          </a:bodyPr>
          <a:lstStyle/>
          <a:p>
            <a:pPr fontAlgn="base"/>
            <a:r>
              <a:rPr lang="lv-LV" sz="1000" dirty="0">
                <a:solidFill>
                  <a:schemeClr val="bg1"/>
                </a:solidFill>
                <a:latin typeface="Avenir Book" panose="02000503020000020003" pitchFamily="2" charset="0"/>
              </a:rPr>
              <a:t>Benefits Articulation | Benefits Accountability | Benefits Realization Plans</a:t>
            </a:r>
            <a:endParaRPr lang="en-US" sz="1000" dirty="0">
              <a:solidFill>
                <a:schemeClr val="bg1"/>
              </a:solidFill>
              <a:latin typeface="Avenir Book" panose="02000503020000020003" pitchFamily="2" charset="0"/>
            </a:endParaRPr>
          </a:p>
        </p:txBody>
      </p:sp>
      <p:sp>
        <p:nvSpPr>
          <p:cNvPr id="66" name="Rectangle 65"/>
          <p:cNvSpPr/>
          <p:nvPr/>
        </p:nvSpPr>
        <p:spPr>
          <a:xfrm>
            <a:off x="6446742" y="3914052"/>
            <a:ext cx="5177812" cy="400110"/>
          </a:xfrm>
          <a:prstGeom prst="rect">
            <a:avLst/>
          </a:prstGeom>
        </p:spPr>
        <p:txBody>
          <a:bodyPr wrap="square">
            <a:spAutoFit/>
          </a:bodyPr>
          <a:lstStyle/>
          <a:p>
            <a:pPr fontAlgn="base"/>
            <a:r>
              <a:rPr lang="lv-LV" sz="1000" dirty="0">
                <a:solidFill>
                  <a:schemeClr val="bg1"/>
                </a:solidFill>
                <a:latin typeface="Avenir Book" panose="02000503020000020003" pitchFamily="2" charset="0"/>
              </a:rPr>
              <a:t>Organizational Landscape | Leadership and Stakeholder Commitment | Communication | End User Training</a:t>
            </a:r>
            <a:endParaRPr lang="en-US" sz="1000" dirty="0">
              <a:solidFill>
                <a:schemeClr val="bg1"/>
              </a:solidFill>
              <a:latin typeface="Avenir Book" panose="02000503020000020003" pitchFamily="2" charset="0"/>
            </a:endParaRPr>
          </a:p>
        </p:txBody>
      </p:sp>
      <p:sp>
        <p:nvSpPr>
          <p:cNvPr id="67" name="Rectangle 66"/>
          <p:cNvSpPr/>
          <p:nvPr/>
        </p:nvSpPr>
        <p:spPr>
          <a:xfrm>
            <a:off x="6446742" y="5282929"/>
            <a:ext cx="5177812" cy="400110"/>
          </a:xfrm>
          <a:prstGeom prst="rect">
            <a:avLst/>
          </a:prstGeom>
        </p:spPr>
        <p:txBody>
          <a:bodyPr wrap="square">
            <a:spAutoFit/>
          </a:bodyPr>
          <a:lstStyle/>
          <a:p>
            <a:pPr fontAlgn="base"/>
            <a:r>
              <a:rPr lang="lv-LV" sz="1000" dirty="0">
                <a:solidFill>
                  <a:schemeClr val="bg1"/>
                </a:solidFill>
                <a:latin typeface="Avenir Book" panose="02000503020000020003" pitchFamily="2" charset="0"/>
              </a:rPr>
              <a:t>Quality Assurance | Risk Management | Vendor Management | Global Deployment | Agile Techniques</a:t>
            </a:r>
            <a:endParaRPr lang="en-US" sz="1000" dirty="0">
              <a:solidFill>
                <a:schemeClr val="bg1"/>
              </a:solidFill>
              <a:latin typeface="Avenir Book" panose="02000503020000020003" pitchFamily="2" charset="0"/>
            </a:endParaRPr>
          </a:p>
        </p:txBody>
      </p:sp>
      <p:sp>
        <p:nvSpPr>
          <p:cNvPr id="68" name="Rectangle 67"/>
          <p:cNvSpPr/>
          <p:nvPr/>
        </p:nvSpPr>
        <p:spPr>
          <a:xfrm>
            <a:off x="8340394" y="2064162"/>
            <a:ext cx="3284160" cy="400110"/>
          </a:xfrm>
          <a:prstGeom prst="rect">
            <a:avLst/>
          </a:prstGeom>
          <a:solidFill>
            <a:srgbClr val="F72F42"/>
          </a:solidFill>
          <a:ln w="38100">
            <a:solidFill>
              <a:srgbClr val="F72F42"/>
            </a:solidFill>
          </a:ln>
        </p:spPr>
        <p:txBody>
          <a:bodyPr wrap="square">
            <a:spAutoFit/>
          </a:bodyPr>
          <a:lstStyle/>
          <a:p>
            <a:pPr fontAlgn="base"/>
            <a:r>
              <a:rPr lang="lv-LV" sz="1000" dirty="0">
                <a:solidFill>
                  <a:schemeClr val="bg1"/>
                </a:solidFill>
                <a:latin typeface="Avenir Book" panose="02000503020000020003" pitchFamily="2" charset="0"/>
              </a:rPr>
              <a:t>Ensures Results through a focus on your </a:t>
            </a:r>
            <a:r>
              <a:rPr lang="en-US" sz="1000" dirty="0">
                <a:solidFill>
                  <a:schemeClr val="bg1"/>
                </a:solidFill>
                <a:latin typeface="Avenir Book" panose="02000503020000020003" pitchFamily="2" charset="0"/>
              </a:rPr>
              <a:t>target</a:t>
            </a:r>
            <a:r>
              <a:rPr lang="lv-LV" sz="1000" dirty="0">
                <a:solidFill>
                  <a:schemeClr val="bg1"/>
                </a:solidFill>
                <a:latin typeface="Avenir Book" panose="02000503020000020003" pitchFamily="2" charset="0"/>
              </a:rPr>
              <a:t> benefits</a:t>
            </a:r>
            <a:r>
              <a:rPr lang="en-US" sz="1000" dirty="0">
                <a:solidFill>
                  <a:schemeClr val="bg1"/>
                </a:solidFill>
                <a:latin typeface="Avenir Book" panose="02000503020000020003" pitchFamily="2" charset="0"/>
              </a:rPr>
              <a:t> and KPIs</a:t>
            </a:r>
          </a:p>
        </p:txBody>
      </p:sp>
      <p:sp>
        <p:nvSpPr>
          <p:cNvPr id="69" name="Rectangle 68"/>
          <p:cNvSpPr/>
          <p:nvPr/>
        </p:nvSpPr>
        <p:spPr>
          <a:xfrm>
            <a:off x="8340394" y="3157531"/>
            <a:ext cx="3284160" cy="400110"/>
          </a:xfrm>
          <a:prstGeom prst="rect">
            <a:avLst/>
          </a:prstGeom>
          <a:solidFill>
            <a:srgbClr val="F72F42"/>
          </a:solidFill>
          <a:ln w="38100">
            <a:solidFill>
              <a:srgbClr val="F72F42"/>
            </a:solidFill>
          </a:ln>
        </p:spPr>
        <p:txBody>
          <a:bodyPr wrap="square">
            <a:spAutoFit/>
          </a:bodyPr>
          <a:lstStyle/>
          <a:p>
            <a:pPr fontAlgn="base"/>
            <a:r>
              <a:rPr lang="lv-LV" sz="1000" dirty="0">
                <a:solidFill>
                  <a:schemeClr val="bg1"/>
                </a:solidFill>
                <a:latin typeface="Avenir Book" panose="02000503020000020003" pitchFamily="2" charset="0"/>
              </a:rPr>
              <a:t>Prepares your organization to successfully adapt and leverage new capabilities</a:t>
            </a:r>
            <a:endParaRPr lang="en-US" sz="1000" dirty="0">
              <a:solidFill>
                <a:schemeClr val="bg1"/>
              </a:solidFill>
              <a:latin typeface="Avenir Book" panose="02000503020000020003" pitchFamily="2" charset="0"/>
            </a:endParaRPr>
          </a:p>
        </p:txBody>
      </p:sp>
      <p:sp>
        <p:nvSpPr>
          <p:cNvPr id="70" name="Rectangle 69"/>
          <p:cNvSpPr/>
          <p:nvPr/>
        </p:nvSpPr>
        <p:spPr>
          <a:xfrm>
            <a:off x="8340394" y="4497123"/>
            <a:ext cx="3284160" cy="400110"/>
          </a:xfrm>
          <a:prstGeom prst="rect">
            <a:avLst/>
          </a:prstGeom>
          <a:solidFill>
            <a:srgbClr val="F72F42"/>
          </a:solidFill>
          <a:ln w="38100">
            <a:solidFill>
              <a:srgbClr val="F72F42"/>
            </a:solidFill>
          </a:ln>
        </p:spPr>
        <p:txBody>
          <a:bodyPr wrap="square">
            <a:spAutoFit/>
          </a:bodyPr>
          <a:lstStyle/>
          <a:p>
            <a:pPr fontAlgn="base"/>
            <a:r>
              <a:rPr lang="lv-LV" sz="1000" dirty="0">
                <a:solidFill>
                  <a:schemeClr val="bg1"/>
                </a:solidFill>
                <a:latin typeface="Avenir Book" panose="02000503020000020003" pitchFamily="2" charset="0"/>
              </a:rPr>
              <a:t>Applies our rigorous project delivery methods to ensure quality, manage risk, and promote efficiency</a:t>
            </a:r>
            <a:endParaRPr lang="en-US" sz="1000" dirty="0">
              <a:solidFill>
                <a:schemeClr val="bg1"/>
              </a:solidFill>
              <a:latin typeface="Avenir Book" panose="02000503020000020003" pitchFamily="2" charset="0"/>
            </a:endParaRPr>
          </a:p>
        </p:txBody>
      </p:sp>
      <p:sp>
        <p:nvSpPr>
          <p:cNvPr id="71" name="Rectangle 70"/>
          <p:cNvSpPr/>
          <p:nvPr/>
        </p:nvSpPr>
        <p:spPr>
          <a:xfrm>
            <a:off x="-1" y="1582716"/>
            <a:ext cx="6067424" cy="4427877"/>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562079" y="3289709"/>
            <a:ext cx="828976" cy="2085511"/>
            <a:chOff x="562079" y="4172246"/>
            <a:chExt cx="828976" cy="2085511"/>
          </a:xfrm>
        </p:grpSpPr>
        <p:grpSp>
          <p:nvGrpSpPr>
            <p:cNvPr id="73" name="Group 72"/>
            <p:cNvGrpSpPr/>
            <p:nvPr/>
          </p:nvGrpSpPr>
          <p:grpSpPr>
            <a:xfrm>
              <a:off x="562079" y="5201917"/>
              <a:ext cx="828976" cy="1055840"/>
              <a:chOff x="562079" y="5201917"/>
              <a:chExt cx="805085" cy="1025411"/>
            </a:xfrm>
          </p:grpSpPr>
          <p:sp>
            <p:nvSpPr>
              <p:cNvPr id="78" name="Rectangle 77"/>
              <p:cNvSpPr/>
              <p:nvPr/>
            </p:nvSpPr>
            <p:spPr>
              <a:xfrm>
                <a:off x="562079" y="5765663"/>
                <a:ext cx="805085" cy="461665"/>
              </a:xfrm>
              <a:prstGeom prst="rect">
                <a:avLst/>
              </a:prstGeom>
            </p:spPr>
            <p:txBody>
              <a:bodyPr wrap="square">
                <a:spAutoFit/>
              </a:bodyPr>
              <a:lstStyle/>
              <a:p>
                <a:pPr algn="ctr" fontAlgn="base"/>
                <a:r>
                  <a:rPr lang="lv-LV" sz="1200" dirty="0">
                    <a:solidFill>
                      <a:schemeClr val="bg1"/>
                    </a:solidFill>
                    <a:latin typeface="Avenir Book" panose="02000503020000020003" pitchFamily="2" charset="0"/>
                  </a:rPr>
                  <a:t>BI &amp; Analytics</a:t>
                </a:r>
                <a:endParaRPr lang="en-US" sz="1200" dirty="0">
                  <a:solidFill>
                    <a:schemeClr val="bg1"/>
                  </a:solidFill>
                  <a:latin typeface="Avenir Book" panose="02000503020000020003" pitchFamily="2" charset="0"/>
                </a:endParaRPr>
              </a:p>
            </p:txBody>
          </p:sp>
          <p:sp>
            <p:nvSpPr>
              <p:cNvPr id="79" name="Oval 78"/>
              <p:cNvSpPr/>
              <p:nvPr/>
            </p:nvSpPr>
            <p:spPr>
              <a:xfrm>
                <a:off x="693103" y="5201917"/>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68" y="5296980"/>
                <a:ext cx="333375" cy="333375"/>
              </a:xfrm>
              <a:prstGeom prst="rect">
                <a:avLst/>
              </a:prstGeom>
            </p:spPr>
          </p:pic>
        </p:grpSp>
        <p:grpSp>
          <p:nvGrpSpPr>
            <p:cNvPr id="74" name="Group 73"/>
            <p:cNvGrpSpPr/>
            <p:nvPr/>
          </p:nvGrpSpPr>
          <p:grpSpPr>
            <a:xfrm>
              <a:off x="574025" y="4172246"/>
              <a:ext cx="805085" cy="842371"/>
              <a:chOff x="562079" y="4234518"/>
              <a:chExt cx="805085" cy="842371"/>
            </a:xfrm>
          </p:grpSpPr>
          <p:sp>
            <p:nvSpPr>
              <p:cNvPr id="75" name="Rectangle 74"/>
              <p:cNvSpPr/>
              <p:nvPr/>
            </p:nvSpPr>
            <p:spPr>
              <a:xfrm>
                <a:off x="562079" y="4799890"/>
                <a:ext cx="805085" cy="276999"/>
              </a:xfrm>
              <a:prstGeom prst="rect">
                <a:avLst/>
              </a:prstGeom>
            </p:spPr>
            <p:txBody>
              <a:bodyPr wrap="square">
                <a:spAutoFit/>
              </a:bodyPr>
              <a:lstStyle/>
              <a:p>
                <a:pPr algn="ctr" fontAlgn="base"/>
                <a:r>
                  <a:rPr lang="lv-LV" sz="1200" dirty="0">
                    <a:solidFill>
                      <a:schemeClr val="bg1"/>
                    </a:solidFill>
                    <a:latin typeface="Avenir Book" panose="02000503020000020003" pitchFamily="2" charset="0"/>
                  </a:rPr>
                  <a:t>CRM</a:t>
                </a:r>
                <a:endParaRPr lang="en-US" sz="1200" dirty="0">
                  <a:solidFill>
                    <a:schemeClr val="bg1"/>
                  </a:solidFill>
                  <a:latin typeface="Avenir Book" panose="02000503020000020003" pitchFamily="2" charset="0"/>
                </a:endParaRPr>
              </a:p>
            </p:txBody>
          </p:sp>
          <p:sp>
            <p:nvSpPr>
              <p:cNvPr id="76" name="Oval 75"/>
              <p:cNvSpPr/>
              <p:nvPr/>
            </p:nvSpPr>
            <p:spPr>
              <a:xfrm>
                <a:off x="693103" y="423451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205" y="4321957"/>
                <a:ext cx="352425" cy="333375"/>
              </a:xfrm>
              <a:prstGeom prst="rect">
                <a:avLst/>
              </a:prstGeom>
            </p:spPr>
          </p:pic>
        </p:grpSp>
      </p:grpSp>
      <p:grpSp>
        <p:nvGrpSpPr>
          <p:cNvPr id="81" name="Group 80"/>
          <p:cNvGrpSpPr/>
          <p:nvPr/>
        </p:nvGrpSpPr>
        <p:grpSpPr>
          <a:xfrm>
            <a:off x="4389317" y="3289709"/>
            <a:ext cx="1011720" cy="2052470"/>
            <a:chOff x="4094044" y="4172246"/>
            <a:chExt cx="1011720" cy="2052470"/>
          </a:xfrm>
        </p:grpSpPr>
        <p:grpSp>
          <p:nvGrpSpPr>
            <p:cNvPr id="82" name="Group 81"/>
            <p:cNvGrpSpPr/>
            <p:nvPr/>
          </p:nvGrpSpPr>
          <p:grpSpPr>
            <a:xfrm>
              <a:off x="4094044" y="5201917"/>
              <a:ext cx="1011720" cy="1022799"/>
              <a:chOff x="1627229" y="3064833"/>
              <a:chExt cx="1011720" cy="1022799"/>
            </a:xfrm>
          </p:grpSpPr>
          <p:sp>
            <p:nvSpPr>
              <p:cNvPr id="87" name="Rectangle 86"/>
              <p:cNvSpPr/>
              <p:nvPr/>
            </p:nvSpPr>
            <p:spPr>
              <a:xfrm>
                <a:off x="1627229" y="3625967"/>
                <a:ext cx="1011720" cy="461665"/>
              </a:xfrm>
              <a:prstGeom prst="rect">
                <a:avLst/>
              </a:prstGeom>
            </p:spPr>
            <p:txBody>
              <a:bodyPr wrap="square">
                <a:spAutoFit/>
              </a:bodyPr>
              <a:lstStyle/>
              <a:p>
                <a:pPr algn="ctr" fontAlgn="base"/>
                <a:r>
                  <a:rPr lang="lv-LV" sz="1200" dirty="0">
                    <a:solidFill>
                      <a:schemeClr val="bg1"/>
                    </a:solidFill>
                    <a:latin typeface="Avenir Book" panose="02000503020000020003" pitchFamily="2" charset="0"/>
                  </a:rPr>
                  <a:t>Cloud Computing</a:t>
                </a:r>
                <a:endParaRPr lang="en-US" sz="1200" dirty="0">
                  <a:solidFill>
                    <a:schemeClr val="bg1"/>
                  </a:solidFill>
                  <a:latin typeface="Avenir Book" panose="02000503020000020003" pitchFamily="2" charset="0"/>
                </a:endParaRPr>
              </a:p>
            </p:txBody>
          </p:sp>
          <p:sp>
            <p:nvSpPr>
              <p:cNvPr id="88" name="Oval 87"/>
              <p:cNvSpPr/>
              <p:nvPr/>
            </p:nvSpPr>
            <p:spPr>
              <a:xfrm>
                <a:off x="1861570" y="3064833"/>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3384" y="3164974"/>
                <a:ext cx="333375" cy="333375"/>
              </a:xfrm>
              <a:prstGeom prst="rect">
                <a:avLst/>
              </a:prstGeom>
            </p:spPr>
          </p:pic>
        </p:grpSp>
        <p:grpSp>
          <p:nvGrpSpPr>
            <p:cNvPr id="83" name="Group 82"/>
            <p:cNvGrpSpPr/>
            <p:nvPr/>
          </p:nvGrpSpPr>
          <p:grpSpPr>
            <a:xfrm>
              <a:off x="4197362" y="4172246"/>
              <a:ext cx="805085" cy="842009"/>
              <a:chOff x="1730546" y="2019024"/>
              <a:chExt cx="805085" cy="842009"/>
            </a:xfrm>
          </p:grpSpPr>
          <p:sp>
            <p:nvSpPr>
              <p:cNvPr id="84" name="Rectangle 83"/>
              <p:cNvSpPr/>
              <p:nvPr/>
            </p:nvSpPr>
            <p:spPr>
              <a:xfrm>
                <a:off x="1730546" y="2584034"/>
                <a:ext cx="805085" cy="276999"/>
              </a:xfrm>
              <a:prstGeom prst="rect">
                <a:avLst/>
              </a:prstGeom>
            </p:spPr>
            <p:txBody>
              <a:bodyPr wrap="square">
                <a:spAutoFit/>
              </a:bodyPr>
              <a:lstStyle/>
              <a:p>
                <a:pPr algn="ctr" fontAlgn="base"/>
                <a:r>
                  <a:rPr lang="lv-LV" sz="1200" dirty="0">
                    <a:solidFill>
                      <a:schemeClr val="bg1"/>
                    </a:solidFill>
                    <a:latin typeface="Avenir Book" panose="02000503020000020003" pitchFamily="2" charset="0"/>
                  </a:rPr>
                  <a:t>IoT</a:t>
                </a:r>
                <a:endParaRPr lang="en-US" sz="1200" dirty="0">
                  <a:solidFill>
                    <a:schemeClr val="bg1"/>
                  </a:solidFill>
                  <a:latin typeface="Avenir Book" panose="02000503020000020003" pitchFamily="2" charset="0"/>
                </a:endParaRPr>
              </a:p>
            </p:txBody>
          </p:sp>
          <p:sp>
            <p:nvSpPr>
              <p:cNvPr id="85" name="Oval 84"/>
              <p:cNvSpPr/>
              <p:nvPr/>
            </p:nvSpPr>
            <p:spPr>
              <a:xfrm>
                <a:off x="1861570" y="2019024"/>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6627" y="2124357"/>
                <a:ext cx="333375" cy="333375"/>
              </a:xfrm>
              <a:prstGeom prst="rect">
                <a:avLst/>
              </a:prstGeom>
            </p:spPr>
          </p:pic>
        </p:grpSp>
      </p:grpSp>
      <p:grpSp>
        <p:nvGrpSpPr>
          <p:cNvPr id="90" name="Group 89"/>
          <p:cNvGrpSpPr/>
          <p:nvPr/>
        </p:nvGrpSpPr>
        <p:grpSpPr>
          <a:xfrm>
            <a:off x="3245495" y="3289709"/>
            <a:ext cx="805085" cy="2051782"/>
            <a:chOff x="3028894" y="4172246"/>
            <a:chExt cx="805085" cy="2051782"/>
          </a:xfrm>
        </p:grpSpPr>
        <p:grpSp>
          <p:nvGrpSpPr>
            <p:cNvPr id="91" name="Group 90"/>
            <p:cNvGrpSpPr/>
            <p:nvPr/>
          </p:nvGrpSpPr>
          <p:grpSpPr>
            <a:xfrm>
              <a:off x="3028894" y="5201917"/>
              <a:ext cx="805085" cy="1022111"/>
              <a:chOff x="562079" y="3070309"/>
              <a:chExt cx="805085" cy="1022111"/>
            </a:xfrm>
          </p:grpSpPr>
          <p:sp>
            <p:nvSpPr>
              <p:cNvPr id="96" name="Rectangle 95"/>
              <p:cNvSpPr/>
              <p:nvPr/>
            </p:nvSpPr>
            <p:spPr>
              <a:xfrm>
                <a:off x="562079" y="3630755"/>
                <a:ext cx="805085" cy="461665"/>
              </a:xfrm>
              <a:prstGeom prst="rect">
                <a:avLst/>
              </a:prstGeom>
            </p:spPr>
            <p:txBody>
              <a:bodyPr wrap="square">
                <a:spAutoFit/>
              </a:bodyPr>
              <a:lstStyle/>
              <a:p>
                <a:pPr algn="ctr" fontAlgn="base"/>
                <a:r>
                  <a:rPr lang="lv-LV" sz="1200" dirty="0">
                    <a:solidFill>
                      <a:schemeClr val="bg1"/>
                    </a:solidFill>
                    <a:latin typeface="Avenir Book" panose="02000503020000020003" pitchFamily="2" charset="0"/>
                  </a:rPr>
                  <a:t>Field Service</a:t>
                </a:r>
                <a:endParaRPr lang="en-US" sz="1200" dirty="0">
                  <a:solidFill>
                    <a:schemeClr val="bg1"/>
                  </a:solidFill>
                  <a:latin typeface="Avenir Book" panose="02000503020000020003" pitchFamily="2" charset="0"/>
                </a:endParaRPr>
              </a:p>
            </p:txBody>
          </p:sp>
          <p:sp>
            <p:nvSpPr>
              <p:cNvPr id="97" name="Oval 96"/>
              <p:cNvSpPr/>
              <p:nvPr/>
            </p:nvSpPr>
            <p:spPr>
              <a:xfrm>
                <a:off x="693103" y="3070309"/>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0811" y="3184658"/>
                <a:ext cx="333375" cy="333375"/>
              </a:xfrm>
              <a:prstGeom prst="rect">
                <a:avLst/>
              </a:prstGeom>
            </p:spPr>
          </p:pic>
        </p:grpSp>
        <p:grpSp>
          <p:nvGrpSpPr>
            <p:cNvPr id="92" name="Group 91"/>
            <p:cNvGrpSpPr/>
            <p:nvPr/>
          </p:nvGrpSpPr>
          <p:grpSpPr>
            <a:xfrm>
              <a:off x="3028894" y="4172246"/>
              <a:ext cx="805085" cy="845194"/>
              <a:chOff x="562079" y="2015946"/>
              <a:chExt cx="805085" cy="845194"/>
            </a:xfrm>
          </p:grpSpPr>
          <p:sp>
            <p:nvSpPr>
              <p:cNvPr id="93" name="Rectangle 92"/>
              <p:cNvSpPr/>
              <p:nvPr/>
            </p:nvSpPr>
            <p:spPr>
              <a:xfrm>
                <a:off x="562079" y="2584141"/>
                <a:ext cx="805085" cy="276999"/>
              </a:xfrm>
              <a:prstGeom prst="rect">
                <a:avLst/>
              </a:prstGeom>
            </p:spPr>
            <p:txBody>
              <a:bodyPr wrap="square">
                <a:spAutoFit/>
              </a:bodyPr>
              <a:lstStyle/>
              <a:p>
                <a:pPr algn="ctr" fontAlgn="base"/>
                <a:r>
                  <a:rPr lang="lv-LV" sz="1200" dirty="0">
                    <a:solidFill>
                      <a:schemeClr val="bg1"/>
                    </a:solidFill>
                    <a:latin typeface="Avenir Book" panose="02000503020000020003" pitchFamily="2" charset="0"/>
                  </a:rPr>
                  <a:t>Mobility</a:t>
                </a:r>
                <a:endParaRPr lang="en-US" sz="1200" dirty="0">
                  <a:solidFill>
                    <a:schemeClr val="bg1"/>
                  </a:solidFill>
                  <a:latin typeface="Avenir Book" panose="02000503020000020003" pitchFamily="2" charset="0"/>
                </a:endParaRPr>
              </a:p>
            </p:txBody>
          </p:sp>
          <p:sp>
            <p:nvSpPr>
              <p:cNvPr id="94" name="Oval 93"/>
              <p:cNvSpPr/>
              <p:nvPr/>
            </p:nvSpPr>
            <p:spPr>
              <a:xfrm>
                <a:off x="693103" y="2015946"/>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933" y="2124357"/>
                <a:ext cx="333375" cy="333375"/>
              </a:xfrm>
              <a:prstGeom prst="rect">
                <a:avLst/>
              </a:prstGeom>
            </p:spPr>
          </p:pic>
        </p:grpSp>
      </p:grpSp>
      <p:grpSp>
        <p:nvGrpSpPr>
          <p:cNvPr id="99" name="Group 98"/>
          <p:cNvGrpSpPr/>
          <p:nvPr/>
        </p:nvGrpSpPr>
        <p:grpSpPr>
          <a:xfrm>
            <a:off x="1729792" y="3289709"/>
            <a:ext cx="1176966" cy="1876386"/>
            <a:chOff x="1544606" y="4172246"/>
            <a:chExt cx="1176966" cy="1876386"/>
          </a:xfrm>
        </p:grpSpPr>
        <p:grpSp>
          <p:nvGrpSpPr>
            <p:cNvPr id="100" name="Group 99"/>
            <p:cNvGrpSpPr/>
            <p:nvPr/>
          </p:nvGrpSpPr>
          <p:grpSpPr>
            <a:xfrm>
              <a:off x="1730547" y="4172246"/>
              <a:ext cx="805085" cy="834432"/>
              <a:chOff x="1730546" y="4234518"/>
              <a:chExt cx="805085" cy="834432"/>
            </a:xfrm>
          </p:grpSpPr>
          <p:sp>
            <p:nvSpPr>
              <p:cNvPr id="104" name="Rectangle 103"/>
              <p:cNvSpPr/>
              <p:nvPr/>
            </p:nvSpPr>
            <p:spPr>
              <a:xfrm>
                <a:off x="1730546" y="4791951"/>
                <a:ext cx="805085" cy="276999"/>
              </a:xfrm>
              <a:prstGeom prst="rect">
                <a:avLst/>
              </a:prstGeom>
            </p:spPr>
            <p:txBody>
              <a:bodyPr wrap="square">
                <a:spAutoFit/>
              </a:bodyPr>
              <a:lstStyle/>
              <a:p>
                <a:pPr algn="ctr" fontAlgn="base"/>
                <a:r>
                  <a:rPr lang="lv-LV" sz="1200" dirty="0">
                    <a:solidFill>
                      <a:schemeClr val="bg1"/>
                    </a:solidFill>
                    <a:latin typeface="Avenir Book" panose="02000503020000020003" pitchFamily="2" charset="0"/>
                  </a:rPr>
                  <a:t>ERP</a:t>
                </a:r>
                <a:endParaRPr lang="en-US" sz="1200" dirty="0">
                  <a:solidFill>
                    <a:schemeClr val="bg1"/>
                  </a:solidFill>
                  <a:latin typeface="Avenir Book" panose="02000503020000020003" pitchFamily="2" charset="0"/>
                </a:endParaRPr>
              </a:p>
            </p:txBody>
          </p:sp>
          <p:sp>
            <p:nvSpPr>
              <p:cNvPr id="105" name="Oval 104"/>
              <p:cNvSpPr/>
              <p:nvPr/>
            </p:nvSpPr>
            <p:spPr>
              <a:xfrm>
                <a:off x="1861570" y="4234518"/>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57780" y="4333362"/>
                <a:ext cx="333375" cy="333375"/>
              </a:xfrm>
              <a:prstGeom prst="rect">
                <a:avLst/>
              </a:prstGeom>
            </p:spPr>
          </p:pic>
        </p:grpSp>
        <p:grpSp>
          <p:nvGrpSpPr>
            <p:cNvPr id="101" name="Group 100"/>
            <p:cNvGrpSpPr/>
            <p:nvPr/>
          </p:nvGrpSpPr>
          <p:grpSpPr>
            <a:xfrm>
              <a:off x="1544606" y="5201917"/>
              <a:ext cx="1176966" cy="846715"/>
              <a:chOff x="1544606" y="5201917"/>
              <a:chExt cx="1176966" cy="846715"/>
            </a:xfrm>
          </p:grpSpPr>
          <p:sp>
            <p:nvSpPr>
              <p:cNvPr id="102" name="Oval 101"/>
              <p:cNvSpPr/>
              <p:nvPr/>
            </p:nvSpPr>
            <p:spPr>
              <a:xfrm>
                <a:off x="1861570" y="5201917"/>
                <a:ext cx="543036" cy="543036"/>
              </a:xfrm>
              <a:prstGeom prst="ellipse">
                <a:avLst/>
              </a:prstGeom>
              <a:noFill/>
              <a:ln w="19050">
                <a:solidFill>
                  <a:srgbClr val="F72F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544606" y="5771633"/>
                <a:ext cx="1176966" cy="276999"/>
              </a:xfrm>
              <a:prstGeom prst="rect">
                <a:avLst/>
              </a:prstGeom>
            </p:spPr>
            <p:txBody>
              <a:bodyPr wrap="square">
                <a:spAutoFit/>
              </a:bodyPr>
              <a:lstStyle/>
              <a:p>
                <a:pPr algn="ctr" fontAlgn="base"/>
                <a:r>
                  <a:rPr lang="en-US" sz="1200" dirty="0">
                    <a:solidFill>
                      <a:schemeClr val="bg1"/>
                    </a:solidFill>
                    <a:latin typeface="Avenir Book" panose="02000503020000020003" pitchFamily="2" charset="0"/>
                  </a:rPr>
                  <a:t>Ecommerce</a:t>
                </a:r>
              </a:p>
            </p:txBody>
          </p:sp>
        </p:grpSp>
      </p:grpSp>
      <p:sp>
        <p:nvSpPr>
          <p:cNvPr id="107" name="TextBox 106"/>
          <p:cNvSpPr txBox="1"/>
          <p:nvPr/>
        </p:nvSpPr>
        <p:spPr>
          <a:xfrm>
            <a:off x="574025" y="2064162"/>
            <a:ext cx="1553310" cy="338554"/>
          </a:xfrm>
          <a:prstGeom prst="rect">
            <a:avLst/>
          </a:prstGeom>
          <a:noFill/>
        </p:spPr>
        <p:txBody>
          <a:bodyPr wrap="none" rtlCol="0">
            <a:spAutoFit/>
          </a:bodyPr>
          <a:lstStyle/>
          <a:p>
            <a:r>
              <a:rPr lang="lv-LV" sz="1600" dirty="0">
                <a:solidFill>
                  <a:schemeClr val="bg1"/>
                </a:solidFill>
                <a:latin typeface="Avenir Heavy" panose="020B0703020203020204" pitchFamily="34" charset="0"/>
              </a:rPr>
              <a:t>Practice Areas</a:t>
            </a:r>
            <a:endParaRPr lang="en-US" sz="1600" dirty="0">
              <a:solidFill>
                <a:schemeClr val="bg1"/>
              </a:solidFill>
              <a:latin typeface="Avenir Heavy" panose="020B0703020203020204" pitchFamily="34" charset="0"/>
            </a:endParaRPr>
          </a:p>
        </p:txBody>
      </p:sp>
      <p:sp>
        <p:nvSpPr>
          <p:cNvPr id="108" name="Rectangle 107"/>
          <p:cNvSpPr/>
          <p:nvPr/>
        </p:nvSpPr>
        <p:spPr>
          <a:xfrm>
            <a:off x="574025" y="2587088"/>
            <a:ext cx="5177812" cy="400110"/>
          </a:xfrm>
          <a:prstGeom prst="rect">
            <a:avLst/>
          </a:prstGeom>
        </p:spPr>
        <p:txBody>
          <a:bodyPr wrap="square">
            <a:spAutoFit/>
          </a:bodyPr>
          <a:lstStyle/>
          <a:p>
            <a:pPr fontAlgn="base"/>
            <a:r>
              <a:rPr lang="lv-LV" sz="1000" dirty="0">
                <a:solidFill>
                  <a:schemeClr val="bg1"/>
                </a:solidFill>
                <a:latin typeface="Avenir Book" panose="02000503020000020003" pitchFamily="2" charset="0"/>
              </a:rPr>
              <a:t>Leverages best-in-class tools following architectural best practices integrated with your environment</a:t>
            </a:r>
            <a:endParaRPr lang="en-US" sz="1000" dirty="0">
              <a:solidFill>
                <a:schemeClr val="bg1"/>
              </a:solidFill>
              <a:latin typeface="Avenir Book" panose="02000503020000020003" pitchFamily="2" charset="0"/>
            </a:endParaRPr>
          </a:p>
        </p:txBody>
      </p:sp>
      <p:sp>
        <p:nvSpPr>
          <p:cNvPr id="109" name="Rectangle 108"/>
          <p:cNvSpPr/>
          <p:nvPr/>
        </p:nvSpPr>
        <p:spPr>
          <a:xfrm>
            <a:off x="2467677" y="2064162"/>
            <a:ext cx="3284160" cy="307777"/>
          </a:xfrm>
          <a:prstGeom prst="rect">
            <a:avLst/>
          </a:prstGeom>
          <a:solidFill>
            <a:srgbClr val="F72F42"/>
          </a:solidFill>
          <a:ln w="38100">
            <a:solidFill>
              <a:srgbClr val="F72F42"/>
            </a:solidFill>
          </a:ln>
        </p:spPr>
        <p:txBody>
          <a:bodyPr wrap="square">
            <a:spAutoFit/>
          </a:bodyPr>
          <a:lstStyle/>
          <a:p>
            <a:pPr algn="ctr" fontAlgn="base"/>
            <a:r>
              <a:rPr lang="lv-LV" sz="1400" dirty="0">
                <a:solidFill>
                  <a:schemeClr val="bg1"/>
                </a:solidFill>
                <a:latin typeface="Avenir Book" panose="02000503020000020003" pitchFamily="2" charset="0"/>
              </a:rPr>
              <a:t>High Value Alternative to Global SI’s</a:t>
            </a:r>
            <a:endParaRPr lang="en-US" sz="1400" dirty="0">
              <a:solidFill>
                <a:schemeClr val="bg1"/>
              </a:solidFill>
              <a:latin typeface="Avenir Book" panose="02000503020000020003" pitchFamily="2" charset="0"/>
            </a:endParaRPr>
          </a:p>
        </p:txBody>
      </p:sp>
      <p:pic>
        <p:nvPicPr>
          <p:cNvPr id="110" name="Picture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23789" y="4446023"/>
            <a:ext cx="352425" cy="285750"/>
          </a:xfrm>
          <a:prstGeom prst="rect">
            <a:avLst/>
          </a:prstGeom>
        </p:spPr>
      </p:pic>
      <p:sp>
        <p:nvSpPr>
          <p:cNvPr id="111"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112"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42873250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genda/TOC 2 Columns">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13038" y="616356"/>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Agenda</a:t>
            </a:r>
          </a:p>
        </p:txBody>
      </p:sp>
      <p:sp>
        <p:nvSpPr>
          <p:cNvPr id="11"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12" name="Straight Connector 11"/>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14" name="Rectangle 13"/>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0" name="Oval 9"/>
          <p:cNvSpPr/>
          <p:nvPr/>
        </p:nvSpPr>
        <p:spPr>
          <a:xfrm>
            <a:off x="1381553" y="1839760"/>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381553" y="4789776"/>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81553" y="2577264"/>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381553" y="3314768"/>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381553" y="4052272"/>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2"/>
          <p:cNvSpPr>
            <a:spLocks noGrp="1"/>
          </p:cNvSpPr>
          <p:nvPr>
            <p:ph type="body" sz="quarter" idx="13" hasCustomPrompt="1"/>
          </p:nvPr>
        </p:nvSpPr>
        <p:spPr>
          <a:xfrm>
            <a:off x="2176523" y="1687739"/>
            <a:ext cx="3797557" cy="3994605"/>
          </a:xfrm>
          <a:prstGeom prst="rect">
            <a:avLst/>
          </a:prstGeom>
        </p:spPr>
        <p:txBody>
          <a:bodyPr/>
          <a:lstStyle>
            <a:lvl1pPr marL="0" indent="0">
              <a:lnSpc>
                <a:spcPct val="200000"/>
              </a:lnSpc>
              <a:buNone/>
              <a:defRPr sz="2000" b="0" i="0" baseline="0">
                <a:solidFill>
                  <a:srgbClr val="666666"/>
                </a:solidFill>
                <a:latin typeface="Segoe UI" charset="0"/>
                <a:ea typeface="Segoe UI" charset="0"/>
                <a:cs typeface="Segoe UI" charset="0"/>
              </a:defRPr>
            </a:lvl1pPr>
          </a:lstStyle>
          <a:p>
            <a:pPr lvl="0"/>
            <a:r>
              <a:rPr lang="en-US" dirty="0"/>
              <a:t>Section One</a:t>
            </a:r>
          </a:p>
          <a:p>
            <a:pPr lvl="0"/>
            <a:r>
              <a:rPr lang="en-US" dirty="0"/>
              <a:t>Section Two</a:t>
            </a:r>
          </a:p>
          <a:p>
            <a:pPr lvl="0"/>
            <a:r>
              <a:rPr lang="en-US" dirty="0"/>
              <a:t>Section Three</a:t>
            </a:r>
          </a:p>
          <a:p>
            <a:pPr lvl="0"/>
            <a:r>
              <a:rPr lang="en-US" dirty="0"/>
              <a:t>Section Four</a:t>
            </a:r>
          </a:p>
          <a:p>
            <a:pPr lvl="0"/>
            <a:r>
              <a:rPr lang="en-US" dirty="0"/>
              <a:t>Section Five</a:t>
            </a:r>
          </a:p>
        </p:txBody>
      </p:sp>
      <p:sp>
        <p:nvSpPr>
          <p:cNvPr id="20" name="Text Placeholder 22"/>
          <p:cNvSpPr>
            <a:spLocks noGrp="1"/>
          </p:cNvSpPr>
          <p:nvPr>
            <p:ph type="body" sz="quarter" idx="14" hasCustomPrompt="1"/>
          </p:nvPr>
        </p:nvSpPr>
        <p:spPr>
          <a:xfrm>
            <a:off x="1409856" y="1687740"/>
            <a:ext cx="504684" cy="3994605"/>
          </a:xfrm>
          <a:prstGeom prst="rect">
            <a:avLst/>
          </a:prstGeom>
        </p:spPr>
        <p:txBody>
          <a:bodyPr/>
          <a:lstStyle>
            <a:lvl1pPr marL="0" indent="0" algn="ctr">
              <a:lnSpc>
                <a:spcPct val="200000"/>
              </a:lnSpc>
              <a:buNone/>
              <a:defRPr sz="2000" b="0" i="0" baseline="0">
                <a:solidFill>
                  <a:schemeClr val="bg1"/>
                </a:solidFill>
                <a:latin typeface="Segoe UI" charset="0"/>
                <a:ea typeface="Segoe UI" charset="0"/>
                <a:cs typeface="Segoe UI" charset="0"/>
              </a:defRPr>
            </a:lvl1pPr>
          </a:lstStyle>
          <a:p>
            <a:pPr lvl="0"/>
            <a:r>
              <a:rPr lang="en-US" dirty="0"/>
              <a:t>01</a:t>
            </a:r>
          </a:p>
          <a:p>
            <a:pPr lvl="0"/>
            <a:r>
              <a:rPr lang="en-US" dirty="0"/>
              <a:t>02</a:t>
            </a:r>
          </a:p>
          <a:p>
            <a:pPr lvl="0"/>
            <a:r>
              <a:rPr lang="en-US" dirty="0"/>
              <a:t>03</a:t>
            </a:r>
          </a:p>
          <a:p>
            <a:pPr lvl="0"/>
            <a:r>
              <a:rPr lang="en-US" dirty="0"/>
              <a:t>04</a:t>
            </a:r>
          </a:p>
          <a:p>
            <a:pPr lvl="0"/>
            <a:r>
              <a:rPr lang="en-US" dirty="0"/>
              <a:t>05</a:t>
            </a:r>
          </a:p>
        </p:txBody>
      </p:sp>
      <p:sp>
        <p:nvSpPr>
          <p:cNvPr id="28" name="Oval 27"/>
          <p:cNvSpPr/>
          <p:nvPr/>
        </p:nvSpPr>
        <p:spPr>
          <a:xfrm>
            <a:off x="6220823" y="1839760"/>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220823" y="2577264"/>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20823" y="3314768"/>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22"/>
          <p:cNvSpPr>
            <a:spLocks noGrp="1"/>
          </p:cNvSpPr>
          <p:nvPr>
            <p:ph type="body" sz="quarter" idx="15" hasCustomPrompt="1"/>
          </p:nvPr>
        </p:nvSpPr>
        <p:spPr>
          <a:xfrm>
            <a:off x="7015793" y="1687739"/>
            <a:ext cx="3797557" cy="3994605"/>
          </a:xfrm>
          <a:prstGeom prst="rect">
            <a:avLst/>
          </a:prstGeom>
        </p:spPr>
        <p:txBody>
          <a:bodyPr/>
          <a:lstStyle>
            <a:lvl1pPr marL="0" indent="0">
              <a:lnSpc>
                <a:spcPct val="200000"/>
              </a:lnSpc>
              <a:buNone/>
              <a:defRPr sz="2000" b="0" i="0" baseline="0">
                <a:solidFill>
                  <a:srgbClr val="666666"/>
                </a:solidFill>
                <a:latin typeface="Segoe UI" charset="0"/>
                <a:ea typeface="Segoe UI" charset="0"/>
                <a:cs typeface="Segoe UI" charset="0"/>
              </a:defRPr>
            </a:lvl1pPr>
          </a:lstStyle>
          <a:p>
            <a:pPr lvl="0"/>
            <a:r>
              <a:rPr lang="en-US" dirty="0"/>
              <a:t>Section One</a:t>
            </a:r>
          </a:p>
          <a:p>
            <a:pPr lvl="0"/>
            <a:r>
              <a:rPr lang="en-US" dirty="0"/>
              <a:t>Section Two</a:t>
            </a:r>
          </a:p>
          <a:p>
            <a:pPr lvl="0"/>
            <a:r>
              <a:rPr lang="en-US" dirty="0"/>
              <a:t>Section Three</a:t>
            </a:r>
          </a:p>
          <a:p>
            <a:pPr lvl="0"/>
            <a:r>
              <a:rPr lang="en-US" dirty="0"/>
              <a:t>Section Four</a:t>
            </a:r>
          </a:p>
          <a:p>
            <a:pPr lvl="0"/>
            <a:r>
              <a:rPr lang="en-US" dirty="0"/>
              <a:t>Section Five</a:t>
            </a:r>
          </a:p>
        </p:txBody>
      </p:sp>
      <p:sp>
        <p:nvSpPr>
          <p:cNvPr id="34" name="Text Placeholder 22"/>
          <p:cNvSpPr>
            <a:spLocks noGrp="1"/>
          </p:cNvSpPr>
          <p:nvPr>
            <p:ph type="body" sz="quarter" idx="16" hasCustomPrompt="1"/>
          </p:nvPr>
        </p:nvSpPr>
        <p:spPr>
          <a:xfrm>
            <a:off x="6249126" y="1687740"/>
            <a:ext cx="504684" cy="3994605"/>
          </a:xfrm>
          <a:prstGeom prst="rect">
            <a:avLst/>
          </a:prstGeom>
        </p:spPr>
        <p:txBody>
          <a:bodyPr/>
          <a:lstStyle>
            <a:lvl1pPr marL="0" indent="0" algn="ctr">
              <a:lnSpc>
                <a:spcPct val="200000"/>
              </a:lnSpc>
              <a:buNone/>
              <a:defRPr sz="2000" b="0" i="0" baseline="0">
                <a:solidFill>
                  <a:schemeClr val="bg1"/>
                </a:solidFill>
                <a:latin typeface="Segoe UI" charset="0"/>
                <a:ea typeface="Segoe UI" charset="0"/>
                <a:cs typeface="Segoe UI" charset="0"/>
              </a:defRPr>
            </a:lvl1pPr>
          </a:lstStyle>
          <a:p>
            <a:pPr lvl="0"/>
            <a:r>
              <a:rPr lang="en-US" dirty="0"/>
              <a:t>01</a:t>
            </a:r>
          </a:p>
          <a:p>
            <a:pPr lvl="0"/>
            <a:r>
              <a:rPr lang="en-US" dirty="0"/>
              <a:t>02</a:t>
            </a:r>
          </a:p>
          <a:p>
            <a:pPr lvl="0"/>
            <a:r>
              <a:rPr lang="en-US" dirty="0"/>
              <a:t>03</a:t>
            </a:r>
          </a:p>
          <a:p>
            <a:pPr lvl="0"/>
            <a:r>
              <a:rPr lang="en-US" dirty="0"/>
              <a:t>04</a:t>
            </a:r>
          </a:p>
          <a:p>
            <a:pPr lvl="0"/>
            <a:r>
              <a:rPr lang="en-US" dirty="0"/>
              <a:t>05</a:t>
            </a:r>
          </a:p>
        </p:txBody>
      </p:sp>
    </p:spTree>
    <p:extLst>
      <p:ext uri="{BB962C8B-B14F-4D97-AF65-F5344CB8AC3E}">
        <p14:creationId xmlns:p14="http://schemas.microsoft.com/office/powerpoint/2010/main" val="33079485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Agenda/TOC 1 Column">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13038" y="616356"/>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Agenda</a:t>
            </a:r>
          </a:p>
        </p:txBody>
      </p:sp>
      <p:sp>
        <p:nvSpPr>
          <p:cNvPr id="11"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12" name="Straight Connector 11"/>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14" name="Rectangle 13"/>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0" name="Oval 9"/>
          <p:cNvSpPr/>
          <p:nvPr/>
        </p:nvSpPr>
        <p:spPr>
          <a:xfrm>
            <a:off x="1381553" y="1839760"/>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381553" y="4789776"/>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81553" y="2577264"/>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381553" y="3314768"/>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381553" y="4052272"/>
            <a:ext cx="533712" cy="533712"/>
          </a:xfrm>
          <a:prstGeom prst="ellipse">
            <a:avLst/>
          </a:prstGeom>
          <a:solidFill>
            <a:srgbClr val="EE3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2"/>
          <p:cNvSpPr>
            <a:spLocks noGrp="1"/>
          </p:cNvSpPr>
          <p:nvPr>
            <p:ph type="body" sz="quarter" idx="13" hasCustomPrompt="1"/>
          </p:nvPr>
        </p:nvSpPr>
        <p:spPr>
          <a:xfrm>
            <a:off x="2176523" y="1687739"/>
            <a:ext cx="8384797" cy="3994605"/>
          </a:xfrm>
          <a:prstGeom prst="rect">
            <a:avLst/>
          </a:prstGeom>
        </p:spPr>
        <p:txBody>
          <a:bodyPr/>
          <a:lstStyle>
            <a:lvl1pPr marL="0" indent="0">
              <a:lnSpc>
                <a:spcPct val="200000"/>
              </a:lnSpc>
              <a:buNone/>
              <a:defRPr sz="2000" b="0" i="0" baseline="0">
                <a:solidFill>
                  <a:srgbClr val="666666"/>
                </a:solidFill>
                <a:latin typeface="Segoe UI" charset="0"/>
                <a:ea typeface="Segoe UI" charset="0"/>
                <a:cs typeface="Segoe UI" charset="0"/>
              </a:defRPr>
            </a:lvl1pPr>
          </a:lstStyle>
          <a:p>
            <a:pPr lvl="0"/>
            <a:r>
              <a:rPr lang="en-US" dirty="0"/>
              <a:t>Section One</a:t>
            </a:r>
          </a:p>
          <a:p>
            <a:pPr lvl="0"/>
            <a:r>
              <a:rPr lang="en-US" dirty="0"/>
              <a:t>Section Two</a:t>
            </a:r>
          </a:p>
          <a:p>
            <a:pPr lvl="0"/>
            <a:r>
              <a:rPr lang="en-US" dirty="0"/>
              <a:t>Section Three</a:t>
            </a:r>
          </a:p>
          <a:p>
            <a:pPr lvl="0"/>
            <a:r>
              <a:rPr lang="en-US" dirty="0"/>
              <a:t>Section Four</a:t>
            </a:r>
          </a:p>
          <a:p>
            <a:pPr lvl="0"/>
            <a:r>
              <a:rPr lang="en-US" dirty="0"/>
              <a:t>Section Five</a:t>
            </a:r>
          </a:p>
        </p:txBody>
      </p:sp>
      <p:sp>
        <p:nvSpPr>
          <p:cNvPr id="20" name="Text Placeholder 22"/>
          <p:cNvSpPr>
            <a:spLocks noGrp="1"/>
          </p:cNvSpPr>
          <p:nvPr>
            <p:ph type="body" sz="quarter" idx="14" hasCustomPrompt="1"/>
          </p:nvPr>
        </p:nvSpPr>
        <p:spPr>
          <a:xfrm>
            <a:off x="1409856" y="1687740"/>
            <a:ext cx="504684" cy="3994605"/>
          </a:xfrm>
          <a:prstGeom prst="rect">
            <a:avLst/>
          </a:prstGeom>
        </p:spPr>
        <p:txBody>
          <a:bodyPr/>
          <a:lstStyle>
            <a:lvl1pPr marL="0" indent="0" algn="ctr">
              <a:lnSpc>
                <a:spcPct val="200000"/>
              </a:lnSpc>
              <a:buNone/>
              <a:defRPr sz="2000" b="0" i="0" baseline="0">
                <a:solidFill>
                  <a:schemeClr val="bg1"/>
                </a:solidFill>
                <a:latin typeface="Segoe UI" charset="0"/>
                <a:ea typeface="Segoe UI" charset="0"/>
                <a:cs typeface="Segoe UI" charset="0"/>
              </a:defRPr>
            </a:lvl1pPr>
          </a:lstStyle>
          <a:p>
            <a:pPr lvl="0"/>
            <a:r>
              <a:rPr lang="en-US" dirty="0"/>
              <a:t>01</a:t>
            </a:r>
          </a:p>
          <a:p>
            <a:pPr lvl="0"/>
            <a:r>
              <a:rPr lang="en-US" dirty="0"/>
              <a:t>02</a:t>
            </a:r>
          </a:p>
          <a:p>
            <a:pPr lvl="0"/>
            <a:r>
              <a:rPr lang="en-US" dirty="0"/>
              <a:t>03</a:t>
            </a:r>
          </a:p>
          <a:p>
            <a:pPr lvl="0"/>
            <a:r>
              <a:rPr lang="en-US" dirty="0"/>
              <a:t>04</a:t>
            </a:r>
          </a:p>
          <a:p>
            <a:pPr lvl="0"/>
            <a:r>
              <a:rPr lang="en-US" dirty="0"/>
              <a:t>05</a:t>
            </a:r>
          </a:p>
        </p:txBody>
      </p:sp>
    </p:spTree>
    <p:extLst>
      <p:ext uri="{BB962C8B-B14F-4D97-AF65-F5344CB8AC3E}">
        <p14:creationId xmlns:p14="http://schemas.microsoft.com/office/powerpoint/2010/main" val="213230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5FF9-A3EB-4C37-B6DA-E3E5C4259E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23C432-2DF2-41C6-8EA3-1FF013E12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06698D-D385-4E7E-A94D-28A150FE37D9}"/>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5" name="Footer Placeholder 4">
            <a:extLst>
              <a:ext uri="{FF2B5EF4-FFF2-40B4-BE49-F238E27FC236}">
                <a16:creationId xmlns:a16="http://schemas.microsoft.com/office/drawing/2014/main" id="{7FC31214-4B67-43CE-8D3A-F9B55A312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CAE3E-ECA3-4676-B397-72EA217921D3}"/>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5081196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Bullets">
    <p:spTree>
      <p:nvGrpSpPr>
        <p:cNvPr id="1" name=""/>
        <p:cNvGrpSpPr/>
        <p:nvPr/>
      </p:nvGrpSpPr>
      <p:grpSpPr>
        <a:xfrm>
          <a:off x="0" y="0"/>
          <a:ext cx="0" cy="0"/>
          <a:chOff x="0" y="0"/>
          <a:chExt cx="0" cy="0"/>
        </a:xfrm>
      </p:grpSpPr>
      <p:sp>
        <p:nvSpPr>
          <p:cNvPr id="11" name="Slide Number Placeholder 5"/>
          <p:cNvSpPr>
            <a:spLocks noGrp="1"/>
          </p:cNvSpPr>
          <p:nvPr>
            <p:ph type="sldNum" sz="quarter" idx="4"/>
          </p:nvPr>
        </p:nvSpPr>
        <p:spPr>
          <a:xfrm>
            <a:off x="9129585" y="6356350"/>
            <a:ext cx="2743200" cy="365125"/>
          </a:xfrm>
          <a:prstGeom prst="rect">
            <a:avLst/>
          </a:prstGeom>
        </p:spPr>
        <p:txBody>
          <a:bodyPr anchor="b"/>
          <a:lstStyle>
            <a:lvl1pPr algn="r">
              <a:defRPr sz="1200">
                <a:solidFill>
                  <a:srgbClr val="666666"/>
                </a:solidFill>
                <a:latin typeface="Segoe UI" charset="0"/>
                <a:ea typeface="Segoe UI" charset="0"/>
                <a:cs typeface="Segoe UI" charset="0"/>
              </a:defRPr>
            </a:lvl1pPr>
          </a:lstStyle>
          <a:p>
            <a:r>
              <a:rPr lang="en-US" dirty="0"/>
              <a:t>/ </a:t>
            </a:r>
            <a:fld id="{2D999049-42F7-F94B-A2C3-2A884878962D}" type="slidenum">
              <a:rPr lang="en-US" smtClean="0"/>
              <a:pPr/>
              <a:t>‹#›</a:t>
            </a:fld>
            <a:endParaRPr lang="en-US" dirty="0"/>
          </a:p>
        </p:txBody>
      </p:sp>
      <p:cxnSp>
        <p:nvCxnSpPr>
          <p:cNvPr id="12" name="Straight Connector 11"/>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14" name="Rectangle 13"/>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9" name="Text Placeholder 22"/>
          <p:cNvSpPr>
            <a:spLocks noGrp="1"/>
          </p:cNvSpPr>
          <p:nvPr>
            <p:ph type="body" sz="quarter" idx="13" hasCustomPrompt="1"/>
          </p:nvPr>
        </p:nvSpPr>
        <p:spPr>
          <a:xfrm>
            <a:off x="816595" y="1687739"/>
            <a:ext cx="5078020" cy="3994605"/>
          </a:xfrm>
          <a:prstGeom prst="rect">
            <a:avLst/>
          </a:prstGeom>
        </p:spPr>
        <p:txBody>
          <a:bodyPr/>
          <a:lstStyle>
            <a:lvl1pPr marL="457200" indent="-457200">
              <a:lnSpc>
                <a:spcPct val="200000"/>
              </a:lnSpc>
              <a:buFont typeface="+mj-lt"/>
              <a:buAutoNum type="arabicPeriod"/>
              <a:defRPr sz="2000" b="1" i="0" baseline="0">
                <a:solidFill>
                  <a:srgbClr val="666666"/>
                </a:solidFill>
                <a:latin typeface="Segoe UI Semibold" charset="0"/>
                <a:ea typeface="Segoe UI Semibold" charset="0"/>
                <a:cs typeface="Segoe UI Semibold" charset="0"/>
              </a:defRPr>
            </a:lvl1pPr>
            <a:lvl2pPr>
              <a:defRPr sz="1400"/>
            </a:lvl2pPr>
            <a:lvl3pPr>
              <a:defRPr sz="1400" b="0"/>
            </a:lvl3pPr>
          </a:lstStyle>
          <a:p>
            <a:pPr lvl="0"/>
            <a:r>
              <a:rPr lang="en-US" dirty="0"/>
              <a:t>Section One</a:t>
            </a:r>
          </a:p>
          <a:p>
            <a:pPr lvl="0"/>
            <a:r>
              <a:rPr lang="en-US" dirty="0"/>
              <a:t>Section Two</a:t>
            </a:r>
          </a:p>
          <a:p>
            <a:pPr lvl="0"/>
            <a:r>
              <a:rPr lang="en-US" dirty="0"/>
              <a:t>Section Three</a:t>
            </a:r>
          </a:p>
          <a:p>
            <a:pPr lvl="0"/>
            <a:r>
              <a:rPr lang="en-US" dirty="0"/>
              <a:t>Section Four</a:t>
            </a:r>
          </a:p>
          <a:p>
            <a:pPr lvl="0"/>
            <a:r>
              <a:rPr lang="en-US" dirty="0"/>
              <a:t>Section Five</a:t>
            </a:r>
          </a:p>
        </p:txBody>
      </p:sp>
      <p:sp>
        <p:nvSpPr>
          <p:cNvPr id="22"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23"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22"/>
          <p:cNvSpPr>
            <a:spLocks noGrp="1"/>
          </p:cNvSpPr>
          <p:nvPr>
            <p:ph type="body" sz="quarter" idx="16" hasCustomPrompt="1"/>
          </p:nvPr>
        </p:nvSpPr>
        <p:spPr>
          <a:xfrm>
            <a:off x="6275614" y="1687739"/>
            <a:ext cx="5078020" cy="3994605"/>
          </a:xfrm>
          <a:prstGeom prst="rect">
            <a:avLst/>
          </a:prstGeom>
        </p:spPr>
        <p:txBody>
          <a:bodyPr/>
          <a:lstStyle>
            <a:lvl1pPr marL="457200" indent="-457200">
              <a:lnSpc>
                <a:spcPct val="200000"/>
              </a:lnSpc>
              <a:buFont typeface="+mj-lt"/>
              <a:buAutoNum type="arabicPeriod" startAt="6"/>
              <a:defRPr sz="2000" b="1" i="0" baseline="0">
                <a:solidFill>
                  <a:srgbClr val="666666"/>
                </a:solidFill>
                <a:latin typeface="Segoe UI Semibold" charset="0"/>
                <a:ea typeface="Segoe UI Semibold" charset="0"/>
                <a:cs typeface="Segoe UI Semibold" charset="0"/>
              </a:defRPr>
            </a:lvl1pPr>
            <a:lvl2pPr>
              <a:defRPr sz="1400"/>
            </a:lvl2pPr>
            <a:lvl3pPr>
              <a:defRPr sz="1400" b="0"/>
            </a:lvl3pPr>
          </a:lstStyle>
          <a:p>
            <a:pPr lvl="0"/>
            <a:r>
              <a:rPr lang="en-US" dirty="0"/>
              <a:t>Section One</a:t>
            </a:r>
          </a:p>
          <a:p>
            <a:pPr lvl="0"/>
            <a:r>
              <a:rPr lang="en-US" dirty="0"/>
              <a:t>Section Two</a:t>
            </a:r>
          </a:p>
          <a:p>
            <a:pPr lvl="0"/>
            <a:r>
              <a:rPr lang="en-US" dirty="0"/>
              <a:t>Section Three</a:t>
            </a:r>
          </a:p>
          <a:p>
            <a:pPr lvl="0"/>
            <a:r>
              <a:rPr lang="en-US" dirty="0"/>
              <a:t>Section Four</a:t>
            </a:r>
          </a:p>
          <a:p>
            <a:pPr lvl="0"/>
            <a:r>
              <a:rPr lang="en-US" dirty="0"/>
              <a:t>Section Five</a:t>
            </a:r>
          </a:p>
        </p:txBody>
      </p:sp>
    </p:spTree>
    <p:extLst>
      <p:ext uri="{BB962C8B-B14F-4D97-AF65-F5344CB8AC3E}">
        <p14:creationId xmlns:p14="http://schemas.microsoft.com/office/powerpoint/2010/main" val="2506841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mparison ">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5"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1"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ext Placeholder 3"/>
          <p:cNvSpPr>
            <a:spLocks noGrp="1"/>
          </p:cNvSpPr>
          <p:nvPr>
            <p:ph type="body" sz="quarter" idx="16"/>
          </p:nvPr>
        </p:nvSpPr>
        <p:spPr>
          <a:xfrm>
            <a:off x="364599" y="2179319"/>
            <a:ext cx="5635301" cy="3856355"/>
          </a:xfrm>
          <a:prstGeom prst="rect">
            <a:avLst/>
          </a:prstGeom>
        </p:spPr>
        <p:txBody>
          <a:bodyPr/>
          <a:lstStyle>
            <a:lvl1pPr>
              <a:defRPr sz="2000" b="1" i="0">
                <a:latin typeface="Segoe UI Semibold" charset="0"/>
                <a:ea typeface="Segoe UI Semibold" charset="0"/>
                <a:cs typeface="Segoe UI Semibold" charset="0"/>
              </a:defRPr>
            </a:lvl1pPr>
            <a:lvl2pPr>
              <a:defRPr sz="1400" b="0" i="0">
                <a:latin typeface="Segoe UI" charset="0"/>
                <a:ea typeface="Segoe UI" charset="0"/>
                <a:cs typeface="Segoe UI" charset="0"/>
              </a:defRPr>
            </a:lvl2pPr>
            <a:lvl3pPr>
              <a:defRPr sz="1400" b="0" i="0">
                <a:latin typeface="Segoe UI" charset="0"/>
                <a:ea typeface="Segoe UI" charset="0"/>
                <a:cs typeface="Segoe UI" charset="0"/>
              </a:defRPr>
            </a:lvl3pPr>
            <a:lvl4pPr>
              <a:defRPr sz="1400" b="0" i="0">
                <a:latin typeface="Segoe UI" charset="0"/>
                <a:ea typeface="Segoe UI" charset="0"/>
                <a:cs typeface="Segoe UI" charset="0"/>
              </a:defRPr>
            </a:lvl4pPr>
            <a:lvl5pPr>
              <a:defRPr sz="14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17"/>
          </p:nvPr>
        </p:nvSpPr>
        <p:spPr>
          <a:xfrm>
            <a:off x="6243661" y="2179319"/>
            <a:ext cx="5635301" cy="3856355"/>
          </a:xfrm>
          <a:prstGeom prst="rect">
            <a:avLst/>
          </a:prstGeom>
        </p:spPr>
        <p:txBody>
          <a:bodyPr/>
          <a:lstStyle>
            <a:lvl1pPr>
              <a:defRPr sz="2000" b="1" i="0">
                <a:latin typeface="Segoe UI Semibold" charset="0"/>
                <a:ea typeface="Segoe UI Semibold" charset="0"/>
                <a:cs typeface="Segoe UI Semibold" charset="0"/>
              </a:defRPr>
            </a:lvl1pPr>
            <a:lvl2pPr>
              <a:defRPr sz="1400" b="0" i="0">
                <a:latin typeface="Segoe UI" charset="0"/>
                <a:ea typeface="Segoe UI" charset="0"/>
                <a:cs typeface="Segoe UI" charset="0"/>
              </a:defRPr>
            </a:lvl2pPr>
            <a:lvl3pPr>
              <a:defRPr sz="1400" b="0" i="0">
                <a:latin typeface="Segoe UI" charset="0"/>
                <a:ea typeface="Segoe UI" charset="0"/>
                <a:cs typeface="Segoe UI" charset="0"/>
              </a:defRPr>
            </a:lvl3pPr>
            <a:lvl4pPr>
              <a:defRPr sz="1400" b="0" i="0">
                <a:latin typeface="Segoe UI" charset="0"/>
                <a:ea typeface="Segoe UI" charset="0"/>
                <a:cs typeface="Segoe UI" charset="0"/>
              </a:defRPr>
            </a:lvl4pPr>
            <a:lvl5pPr>
              <a:defRPr sz="14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364599" y="1508760"/>
            <a:ext cx="5635301" cy="5154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p:nvPr/>
        </p:nvSpPr>
        <p:spPr>
          <a:xfrm>
            <a:off x="6243661" y="1508760"/>
            <a:ext cx="5635301" cy="5154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 Placeholder 11"/>
          <p:cNvSpPr>
            <a:spLocks noGrp="1"/>
          </p:cNvSpPr>
          <p:nvPr>
            <p:ph type="body" sz="quarter" idx="18" hasCustomPrompt="1"/>
          </p:nvPr>
        </p:nvSpPr>
        <p:spPr>
          <a:xfrm>
            <a:off x="458801" y="1563963"/>
            <a:ext cx="5541099" cy="405079"/>
          </a:xfrm>
          <a:prstGeom prst="rect">
            <a:avLst/>
          </a:prstGeom>
        </p:spPr>
        <p:txBody>
          <a:bodyPr/>
          <a:lstStyle>
            <a:lvl1pPr algn="ctr">
              <a:defRPr sz="2000" b="1" i="0" baseline="0">
                <a:solidFill>
                  <a:schemeClr val="bg1"/>
                </a:solidFill>
                <a:latin typeface="Segoe UI Semibold" charset="0"/>
                <a:ea typeface="Segoe UI Semibold" charset="0"/>
                <a:cs typeface="Segoe UI Semibold" charset="0"/>
              </a:defRPr>
            </a:lvl1pPr>
          </a:lstStyle>
          <a:p>
            <a:pPr marL="228600" marR="0" lvl="0" indent="-228600" algn="l" defTabSz="914400" rtl="0" eaLnBrk="1" fontAlgn="auto" latinLnBrk="0" hangingPunct="1">
              <a:lnSpc>
                <a:spcPct val="90000"/>
              </a:lnSpc>
              <a:spcBef>
                <a:spcPts val="1000"/>
              </a:spcBef>
              <a:spcAft>
                <a:spcPts val="0"/>
              </a:spcAft>
              <a:buClr>
                <a:srgbClr val="F72F41"/>
              </a:buClr>
              <a:buSzTx/>
              <a:buFont typeface="Arial"/>
              <a:buNone/>
              <a:tabLst/>
              <a:defRPr/>
            </a:pPr>
            <a:r>
              <a:rPr lang="en-US"/>
              <a:t>Lorem Ipsum </a:t>
            </a:r>
            <a:endParaRPr lang="en-US" dirty="0"/>
          </a:p>
        </p:txBody>
      </p:sp>
      <p:sp>
        <p:nvSpPr>
          <p:cNvPr id="19" name="Text Placeholder 11"/>
          <p:cNvSpPr>
            <a:spLocks noGrp="1"/>
          </p:cNvSpPr>
          <p:nvPr>
            <p:ph type="body" sz="quarter" idx="19" hasCustomPrompt="1"/>
          </p:nvPr>
        </p:nvSpPr>
        <p:spPr>
          <a:xfrm>
            <a:off x="6337863" y="1563963"/>
            <a:ext cx="5541099" cy="405079"/>
          </a:xfrm>
          <a:prstGeom prst="rect">
            <a:avLst/>
          </a:prstGeom>
        </p:spPr>
        <p:txBody>
          <a:bodyPr/>
          <a:lstStyle>
            <a:lvl1pPr algn="ctr">
              <a:defRPr sz="2000" b="1" i="0" baseline="0">
                <a:solidFill>
                  <a:schemeClr val="bg1"/>
                </a:solidFill>
                <a:latin typeface="Segoe UI Semibold" charset="0"/>
                <a:ea typeface="Segoe UI Semibold" charset="0"/>
                <a:cs typeface="Segoe UI Semibold" charset="0"/>
              </a:defRPr>
            </a:lvl1pPr>
          </a:lstStyle>
          <a:p>
            <a:pPr marL="228600" marR="0" lvl="0" indent="-228600" algn="l" defTabSz="914400" rtl="0" eaLnBrk="1" fontAlgn="auto" latinLnBrk="0" hangingPunct="1">
              <a:lnSpc>
                <a:spcPct val="90000"/>
              </a:lnSpc>
              <a:spcBef>
                <a:spcPts val="1000"/>
              </a:spcBef>
              <a:spcAft>
                <a:spcPts val="0"/>
              </a:spcAft>
              <a:buClr>
                <a:srgbClr val="F72F41"/>
              </a:buClr>
              <a:buSzTx/>
              <a:buFont typeface="Arial"/>
              <a:buNone/>
              <a:tabLst/>
              <a:defRPr/>
            </a:pPr>
            <a:r>
              <a:rPr lang="en-US"/>
              <a:t>Lorem Ipsum </a:t>
            </a:r>
            <a:endParaRPr lang="en-US" dirty="0"/>
          </a:p>
        </p:txBody>
      </p:sp>
    </p:spTree>
    <p:extLst>
      <p:ext uri="{BB962C8B-B14F-4D97-AF65-F5344CB8AC3E}">
        <p14:creationId xmlns:p14="http://schemas.microsoft.com/office/powerpoint/2010/main" val="4218879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Bullets">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5"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1"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ext Placeholder 3"/>
          <p:cNvSpPr>
            <a:spLocks noGrp="1"/>
          </p:cNvSpPr>
          <p:nvPr>
            <p:ph type="body" sz="quarter" idx="16"/>
          </p:nvPr>
        </p:nvSpPr>
        <p:spPr>
          <a:xfrm>
            <a:off x="669471" y="1699285"/>
            <a:ext cx="5330429" cy="4336389"/>
          </a:xfrm>
          <a:prstGeom prst="rect">
            <a:avLst/>
          </a:prstGeom>
        </p:spPr>
        <p:txBody>
          <a:bodyPr/>
          <a:lstStyle>
            <a:lvl1pPr marL="342900" indent="-342900">
              <a:buFont typeface="Arial" charset="0"/>
              <a:buChar char="•"/>
              <a:defRPr sz="2000" b="1" i="0">
                <a:latin typeface="Segoe UI Semibold" charset="0"/>
                <a:ea typeface="Segoe UI Semibold" charset="0"/>
                <a:cs typeface="Segoe UI Semibold" charset="0"/>
              </a:defRPr>
            </a:lvl1pPr>
            <a:lvl2pPr marL="742950" indent="-285750">
              <a:buFont typeface="Arial" charset="0"/>
              <a:buChar char="•"/>
              <a:defRPr sz="1700" b="0" i="0">
                <a:latin typeface="Segoe UI" charset="0"/>
                <a:ea typeface="Segoe UI" charset="0"/>
                <a:cs typeface="Segoe UI" charset="0"/>
              </a:defRPr>
            </a:lvl2pPr>
            <a:lvl3pPr>
              <a:defRPr sz="1600" b="0" i="0">
                <a:latin typeface="Segoe UI" charset="0"/>
                <a:ea typeface="Segoe UI" charset="0"/>
                <a:cs typeface="Segoe UI" charset="0"/>
              </a:defRPr>
            </a:lvl3pPr>
            <a:lvl4pPr>
              <a:defRPr sz="1600" b="0" i="0">
                <a:latin typeface="Segoe UI" charset="0"/>
                <a:ea typeface="Segoe UI" charset="0"/>
                <a:cs typeface="Segoe UI" charset="0"/>
              </a:defRPr>
            </a:lvl4pPr>
            <a:lvl5pPr>
              <a:defRPr sz="16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17"/>
          </p:nvPr>
        </p:nvSpPr>
        <p:spPr>
          <a:xfrm>
            <a:off x="6243661" y="1699285"/>
            <a:ext cx="5235325" cy="4336389"/>
          </a:xfrm>
          <a:prstGeom prst="rect">
            <a:avLst/>
          </a:prstGeom>
        </p:spPr>
        <p:txBody>
          <a:bodyPr/>
          <a:lstStyle>
            <a:lvl1pPr marL="342900" indent="-342900">
              <a:buFont typeface="Arial" charset="0"/>
              <a:buChar char="•"/>
              <a:defRPr sz="2000" b="1" i="0">
                <a:latin typeface="Segoe UI Semibold" charset="0"/>
                <a:ea typeface="Segoe UI Semibold" charset="0"/>
                <a:cs typeface="Segoe UI Semibold" charset="0"/>
              </a:defRPr>
            </a:lvl1pPr>
            <a:lvl2pPr marL="742950" indent="-285750">
              <a:buFont typeface="Arial" charset="0"/>
              <a:buChar char="•"/>
              <a:defRPr sz="1700" b="0" i="0">
                <a:latin typeface="Segoe UI" charset="0"/>
                <a:ea typeface="Segoe UI" charset="0"/>
                <a:cs typeface="Segoe UI" charset="0"/>
              </a:defRPr>
            </a:lvl2pPr>
            <a:lvl3pPr>
              <a:defRPr sz="1600" b="0" i="0">
                <a:latin typeface="Segoe UI" charset="0"/>
                <a:ea typeface="Segoe UI" charset="0"/>
                <a:cs typeface="Segoe UI" charset="0"/>
              </a:defRPr>
            </a:lvl3pPr>
            <a:lvl4pPr>
              <a:defRPr sz="1600" b="0" i="0">
                <a:latin typeface="Segoe UI" charset="0"/>
                <a:ea typeface="Segoe UI" charset="0"/>
                <a:cs typeface="Segoe UI" charset="0"/>
              </a:defRPr>
            </a:lvl4pPr>
            <a:lvl5pPr>
              <a:defRPr sz="16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6959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5"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1"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ext Placeholder 3"/>
          <p:cNvSpPr>
            <a:spLocks noGrp="1"/>
          </p:cNvSpPr>
          <p:nvPr>
            <p:ph type="body" sz="quarter" idx="16"/>
          </p:nvPr>
        </p:nvSpPr>
        <p:spPr>
          <a:xfrm>
            <a:off x="669471" y="1699285"/>
            <a:ext cx="10769494" cy="4336389"/>
          </a:xfrm>
          <a:prstGeom prst="rect">
            <a:avLst/>
          </a:prstGeom>
        </p:spPr>
        <p:txBody>
          <a:bodyPr/>
          <a:lstStyle>
            <a:lvl1pPr marL="342900" indent="-342900">
              <a:buFont typeface="Arial" charset="0"/>
              <a:buChar char="•"/>
              <a:defRPr sz="2000" b="1" i="0">
                <a:latin typeface="Segoe UI Semibold" charset="0"/>
                <a:ea typeface="Segoe UI Semibold" charset="0"/>
                <a:cs typeface="Segoe UI Semibold" charset="0"/>
              </a:defRPr>
            </a:lvl1pPr>
            <a:lvl2pPr marL="742950" indent="-285750">
              <a:buFont typeface="Arial" charset="0"/>
              <a:buChar char="•"/>
              <a:defRPr sz="1700" b="0" i="0">
                <a:latin typeface="Segoe UI" charset="0"/>
                <a:ea typeface="Segoe UI" charset="0"/>
                <a:cs typeface="Segoe UI" charset="0"/>
              </a:defRPr>
            </a:lvl2pPr>
            <a:lvl3pPr>
              <a:defRPr sz="1600" b="0" i="0">
                <a:latin typeface="Segoe UI" charset="0"/>
                <a:ea typeface="Segoe UI" charset="0"/>
                <a:cs typeface="Segoe UI" charset="0"/>
              </a:defRPr>
            </a:lvl3pPr>
            <a:lvl4pPr>
              <a:defRPr sz="1600" b="0" i="0">
                <a:latin typeface="Segoe UI" charset="0"/>
                <a:ea typeface="Segoe UI" charset="0"/>
                <a:cs typeface="Segoe UI" charset="0"/>
              </a:defRPr>
            </a:lvl4pPr>
            <a:lvl5pPr>
              <a:defRPr sz="16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781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lumn and Image">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5"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1"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ext Placeholder 3"/>
          <p:cNvSpPr>
            <a:spLocks noGrp="1"/>
          </p:cNvSpPr>
          <p:nvPr>
            <p:ph type="body" sz="quarter" idx="16"/>
          </p:nvPr>
        </p:nvSpPr>
        <p:spPr>
          <a:xfrm>
            <a:off x="669471" y="1699285"/>
            <a:ext cx="5330429" cy="4336389"/>
          </a:xfrm>
          <a:prstGeom prst="rect">
            <a:avLst/>
          </a:prstGeom>
        </p:spPr>
        <p:txBody>
          <a:bodyPr/>
          <a:lstStyle>
            <a:lvl1pPr marL="342900" indent="-342900">
              <a:buFont typeface="Arial" charset="0"/>
              <a:buChar char="•"/>
              <a:defRPr sz="2000" b="1" i="0">
                <a:latin typeface="Segoe UI Semibold" charset="0"/>
                <a:ea typeface="Segoe UI Semibold" charset="0"/>
                <a:cs typeface="Segoe UI Semibold" charset="0"/>
              </a:defRPr>
            </a:lvl1pPr>
            <a:lvl2pPr marL="742950" indent="-285750">
              <a:buFont typeface="Arial" charset="0"/>
              <a:buChar char="•"/>
              <a:defRPr sz="1700" b="0" i="0">
                <a:latin typeface="Segoe UI" charset="0"/>
                <a:ea typeface="Segoe UI" charset="0"/>
                <a:cs typeface="Segoe UI" charset="0"/>
              </a:defRPr>
            </a:lvl2pPr>
            <a:lvl3pPr>
              <a:defRPr sz="1600" b="0" i="0">
                <a:latin typeface="Segoe UI" charset="0"/>
                <a:ea typeface="Segoe UI" charset="0"/>
                <a:cs typeface="Segoe UI" charset="0"/>
              </a:defRPr>
            </a:lvl3pPr>
            <a:lvl4pPr>
              <a:defRPr sz="1600" b="0" i="0">
                <a:latin typeface="Segoe UI" charset="0"/>
                <a:ea typeface="Segoe UI" charset="0"/>
                <a:cs typeface="Segoe UI" charset="0"/>
              </a:defRPr>
            </a:lvl4pPr>
            <a:lvl5pPr>
              <a:defRPr sz="16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p:cNvSpPr>
            <a:spLocks noGrp="1"/>
          </p:cNvSpPr>
          <p:nvPr>
            <p:ph type="pic" sz="quarter" idx="17"/>
          </p:nvPr>
        </p:nvSpPr>
        <p:spPr>
          <a:xfrm>
            <a:off x="6199188" y="1698625"/>
            <a:ext cx="5351462" cy="4337050"/>
          </a:xfrm>
          <a:prstGeom prst="rect">
            <a:avLst/>
          </a:prstGeom>
        </p:spPr>
        <p:txBody>
          <a:bodyPr/>
          <a:lstStyle/>
          <a:p>
            <a:r>
              <a:rPr lang="en-US"/>
              <a:t>Click icon to add picture</a:t>
            </a:r>
          </a:p>
        </p:txBody>
      </p:sp>
    </p:spTree>
    <p:extLst>
      <p:ext uri="{BB962C8B-B14F-4D97-AF65-F5344CB8AC3E}">
        <p14:creationId xmlns:p14="http://schemas.microsoft.com/office/powerpoint/2010/main" val="39669673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mparison + Images">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4" name="Text Placeholder 3"/>
          <p:cNvSpPr>
            <a:spLocks noGrp="1"/>
          </p:cNvSpPr>
          <p:nvPr>
            <p:ph type="body" sz="quarter" idx="16"/>
          </p:nvPr>
        </p:nvSpPr>
        <p:spPr>
          <a:xfrm>
            <a:off x="364599" y="2179319"/>
            <a:ext cx="4176921" cy="3856355"/>
          </a:xfrm>
          <a:prstGeom prst="rect">
            <a:avLst/>
          </a:prstGeom>
        </p:spPr>
        <p:txBody>
          <a:bodyPr/>
          <a:lstStyle>
            <a:lvl1pPr>
              <a:defRPr sz="2000" b="1" i="0">
                <a:latin typeface="Segoe UI Semibold" charset="0"/>
                <a:ea typeface="Segoe UI Semibold" charset="0"/>
                <a:cs typeface="Segoe UI Semibold" charset="0"/>
              </a:defRPr>
            </a:lvl1pPr>
            <a:lvl2pPr>
              <a:defRPr sz="1400" b="0" i="0">
                <a:latin typeface="Segoe UI" charset="0"/>
                <a:ea typeface="Segoe UI" charset="0"/>
                <a:cs typeface="Segoe UI" charset="0"/>
              </a:defRPr>
            </a:lvl2pPr>
            <a:lvl3pPr>
              <a:defRPr sz="1400" b="0" i="0">
                <a:latin typeface="Segoe UI" charset="0"/>
                <a:ea typeface="Segoe UI" charset="0"/>
                <a:cs typeface="Segoe UI" charset="0"/>
              </a:defRPr>
            </a:lvl3pPr>
            <a:lvl4pPr>
              <a:defRPr sz="1400" b="0" i="0">
                <a:latin typeface="Segoe UI" charset="0"/>
                <a:ea typeface="Segoe UI" charset="0"/>
                <a:cs typeface="Segoe UI" charset="0"/>
              </a:defRPr>
            </a:lvl4pPr>
            <a:lvl5pPr>
              <a:defRPr sz="14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17"/>
          </p:nvPr>
        </p:nvSpPr>
        <p:spPr>
          <a:xfrm>
            <a:off x="4841581" y="2179319"/>
            <a:ext cx="4089059" cy="3856355"/>
          </a:xfrm>
          <a:prstGeom prst="rect">
            <a:avLst/>
          </a:prstGeom>
        </p:spPr>
        <p:txBody>
          <a:bodyPr/>
          <a:lstStyle>
            <a:lvl1pPr>
              <a:defRPr sz="2000" b="1" i="0">
                <a:latin typeface="Segoe UI Semibold" charset="0"/>
                <a:ea typeface="Segoe UI Semibold" charset="0"/>
                <a:cs typeface="Segoe UI Semibold" charset="0"/>
              </a:defRPr>
            </a:lvl1pPr>
            <a:lvl2pPr>
              <a:defRPr sz="1400" b="0" i="0">
                <a:latin typeface="Segoe UI" charset="0"/>
                <a:ea typeface="Segoe UI" charset="0"/>
                <a:cs typeface="Segoe UI" charset="0"/>
              </a:defRPr>
            </a:lvl2pPr>
            <a:lvl3pPr>
              <a:defRPr sz="1400" b="0" i="0">
                <a:latin typeface="Segoe UI" charset="0"/>
                <a:ea typeface="Segoe UI" charset="0"/>
                <a:cs typeface="Segoe UI" charset="0"/>
              </a:defRPr>
            </a:lvl3pPr>
            <a:lvl4pPr>
              <a:defRPr sz="1400" b="0" i="0">
                <a:latin typeface="Segoe UI" charset="0"/>
                <a:ea typeface="Segoe UI" charset="0"/>
                <a:cs typeface="Segoe UI" charset="0"/>
              </a:defRPr>
            </a:lvl4pPr>
            <a:lvl5pPr>
              <a:defRPr sz="14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364599" y="1508760"/>
            <a:ext cx="4176921" cy="5154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p:nvPr/>
        </p:nvSpPr>
        <p:spPr>
          <a:xfrm>
            <a:off x="4841581" y="1508760"/>
            <a:ext cx="4089059" cy="5154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 Placeholder 11"/>
          <p:cNvSpPr>
            <a:spLocks noGrp="1"/>
          </p:cNvSpPr>
          <p:nvPr>
            <p:ph type="body" sz="quarter" idx="18" hasCustomPrompt="1"/>
          </p:nvPr>
        </p:nvSpPr>
        <p:spPr>
          <a:xfrm>
            <a:off x="458802" y="1563963"/>
            <a:ext cx="4107098" cy="405079"/>
          </a:xfrm>
          <a:prstGeom prst="rect">
            <a:avLst/>
          </a:prstGeom>
        </p:spPr>
        <p:txBody>
          <a:bodyPr/>
          <a:lstStyle>
            <a:lvl1pPr algn="ctr">
              <a:defRPr sz="2000" b="1" i="0" baseline="0">
                <a:solidFill>
                  <a:schemeClr val="bg1"/>
                </a:solidFill>
                <a:latin typeface="Segoe UI Semibold" charset="0"/>
                <a:ea typeface="Segoe UI Semibold" charset="0"/>
                <a:cs typeface="Segoe UI Semibold" charset="0"/>
              </a:defRPr>
            </a:lvl1pPr>
          </a:lstStyle>
          <a:p>
            <a:pPr marL="228600" marR="0" lvl="0" indent="-228600" algn="l" defTabSz="914400" rtl="0" eaLnBrk="1" fontAlgn="auto" latinLnBrk="0" hangingPunct="1">
              <a:lnSpc>
                <a:spcPct val="90000"/>
              </a:lnSpc>
              <a:spcBef>
                <a:spcPts val="1000"/>
              </a:spcBef>
              <a:spcAft>
                <a:spcPts val="0"/>
              </a:spcAft>
              <a:buClr>
                <a:srgbClr val="F72F41"/>
              </a:buClr>
              <a:buSzTx/>
              <a:buFont typeface="Arial"/>
              <a:buNone/>
              <a:tabLst/>
              <a:defRPr/>
            </a:pPr>
            <a:r>
              <a:rPr lang="en-US"/>
              <a:t>Lorem Ipsum </a:t>
            </a:r>
            <a:endParaRPr lang="en-US" dirty="0"/>
          </a:p>
        </p:txBody>
      </p:sp>
      <p:sp>
        <p:nvSpPr>
          <p:cNvPr id="19" name="Text Placeholder 11"/>
          <p:cNvSpPr>
            <a:spLocks noGrp="1"/>
          </p:cNvSpPr>
          <p:nvPr>
            <p:ph type="body" sz="quarter" idx="19" hasCustomPrompt="1"/>
          </p:nvPr>
        </p:nvSpPr>
        <p:spPr>
          <a:xfrm>
            <a:off x="4935783" y="1563963"/>
            <a:ext cx="4020705" cy="405079"/>
          </a:xfrm>
          <a:prstGeom prst="rect">
            <a:avLst/>
          </a:prstGeom>
        </p:spPr>
        <p:txBody>
          <a:bodyPr/>
          <a:lstStyle>
            <a:lvl1pPr algn="ctr">
              <a:defRPr sz="2000" b="1" i="0" baseline="0">
                <a:solidFill>
                  <a:schemeClr val="bg1"/>
                </a:solidFill>
                <a:latin typeface="Segoe UI Semibold" charset="0"/>
                <a:ea typeface="Segoe UI Semibold" charset="0"/>
                <a:cs typeface="Segoe UI Semibold" charset="0"/>
              </a:defRPr>
            </a:lvl1pPr>
          </a:lstStyle>
          <a:p>
            <a:pPr marL="228600" marR="0" lvl="0" indent="-228600" algn="l" defTabSz="914400" rtl="0" eaLnBrk="1" fontAlgn="auto" latinLnBrk="0" hangingPunct="1">
              <a:lnSpc>
                <a:spcPct val="90000"/>
              </a:lnSpc>
              <a:spcBef>
                <a:spcPts val="1000"/>
              </a:spcBef>
              <a:spcAft>
                <a:spcPts val="0"/>
              </a:spcAft>
              <a:buClr>
                <a:srgbClr val="F72F41"/>
              </a:buClr>
              <a:buSzTx/>
              <a:buFont typeface="Arial"/>
              <a:buNone/>
              <a:tabLst/>
              <a:defRPr/>
            </a:pPr>
            <a:r>
              <a:rPr lang="en-US" dirty="0"/>
              <a:t>Lorem Ipsum </a:t>
            </a:r>
          </a:p>
        </p:txBody>
      </p:sp>
      <p:sp>
        <p:nvSpPr>
          <p:cNvPr id="10" name="Picture Placeholder 9"/>
          <p:cNvSpPr>
            <a:spLocks noGrp="1"/>
          </p:cNvSpPr>
          <p:nvPr>
            <p:ph type="pic" sz="quarter" idx="20"/>
          </p:nvPr>
        </p:nvSpPr>
        <p:spPr>
          <a:xfrm>
            <a:off x="9266238" y="1513363"/>
            <a:ext cx="2392362" cy="1331912"/>
          </a:xfrm>
          <a:prstGeom prst="rect">
            <a:avLst/>
          </a:prstGeom>
        </p:spPr>
        <p:txBody>
          <a:bodyPr/>
          <a:lstStyle/>
          <a:p>
            <a:r>
              <a:rPr lang="en-US"/>
              <a:t>Click icon to add picture</a:t>
            </a:r>
          </a:p>
        </p:txBody>
      </p:sp>
      <p:sp>
        <p:nvSpPr>
          <p:cNvPr id="16" name="Picture Placeholder 9"/>
          <p:cNvSpPr>
            <a:spLocks noGrp="1"/>
          </p:cNvSpPr>
          <p:nvPr>
            <p:ph type="pic" sz="quarter" idx="21"/>
          </p:nvPr>
        </p:nvSpPr>
        <p:spPr>
          <a:xfrm>
            <a:off x="9266238" y="3108562"/>
            <a:ext cx="2392362" cy="1331912"/>
          </a:xfrm>
          <a:prstGeom prst="rect">
            <a:avLst/>
          </a:prstGeom>
        </p:spPr>
        <p:txBody>
          <a:bodyPr/>
          <a:lstStyle/>
          <a:p>
            <a:r>
              <a:rPr lang="en-US"/>
              <a:t>Click icon to add picture</a:t>
            </a:r>
          </a:p>
        </p:txBody>
      </p:sp>
      <p:sp>
        <p:nvSpPr>
          <p:cNvPr id="20" name="Picture Placeholder 9"/>
          <p:cNvSpPr>
            <a:spLocks noGrp="1"/>
          </p:cNvSpPr>
          <p:nvPr>
            <p:ph type="pic" sz="quarter" idx="22"/>
          </p:nvPr>
        </p:nvSpPr>
        <p:spPr>
          <a:xfrm>
            <a:off x="9266238" y="4703762"/>
            <a:ext cx="2392362" cy="1331912"/>
          </a:xfrm>
          <a:prstGeom prst="rect">
            <a:avLst/>
          </a:prstGeom>
        </p:spPr>
        <p:txBody>
          <a:bodyPr/>
          <a:lstStyle/>
          <a:p>
            <a:r>
              <a:rPr lang="en-US"/>
              <a:t>Click icon to add picture</a:t>
            </a:r>
          </a:p>
        </p:txBody>
      </p:sp>
      <p:sp>
        <p:nvSpPr>
          <p:cNvPr id="21"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22"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3469508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py with Quote">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4" name="Text Placeholder 3"/>
          <p:cNvSpPr>
            <a:spLocks noGrp="1"/>
          </p:cNvSpPr>
          <p:nvPr>
            <p:ph type="body" sz="quarter" idx="16"/>
          </p:nvPr>
        </p:nvSpPr>
        <p:spPr>
          <a:xfrm>
            <a:off x="364599" y="1676401"/>
            <a:ext cx="5635301" cy="4359274"/>
          </a:xfrm>
          <a:prstGeom prst="rect">
            <a:avLst/>
          </a:prstGeom>
        </p:spPr>
        <p:txBody>
          <a:bodyPr/>
          <a:lstStyle>
            <a:lvl1pPr>
              <a:defRPr sz="2000" b="1" i="0">
                <a:latin typeface="Segoe UI Semibold" charset="0"/>
                <a:ea typeface="Segoe UI Semibold" charset="0"/>
                <a:cs typeface="Segoe UI Semibold" charset="0"/>
              </a:defRPr>
            </a:lvl1pPr>
            <a:lvl2pPr>
              <a:defRPr sz="1400" b="0" i="0">
                <a:latin typeface="Segoe UI" charset="0"/>
                <a:ea typeface="Segoe UI" charset="0"/>
                <a:cs typeface="Segoe UI" charset="0"/>
              </a:defRPr>
            </a:lvl2pPr>
            <a:lvl3pPr>
              <a:defRPr sz="1400" b="0" i="0">
                <a:latin typeface="Segoe UI" charset="0"/>
                <a:ea typeface="Segoe UI" charset="0"/>
                <a:cs typeface="Segoe UI" charset="0"/>
              </a:defRPr>
            </a:lvl3pPr>
            <a:lvl4pPr>
              <a:defRPr sz="1400" b="0" i="0">
                <a:latin typeface="Segoe UI" charset="0"/>
                <a:ea typeface="Segoe UI" charset="0"/>
                <a:cs typeface="Segoe UI" charset="0"/>
              </a:defRPr>
            </a:lvl4pPr>
            <a:lvl5pPr>
              <a:defRPr sz="14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p:cNvSpPr>
            <a:spLocks noGrp="1"/>
          </p:cNvSpPr>
          <p:nvPr>
            <p:ph type="body" sz="quarter" idx="25" hasCustomPrompt="1"/>
          </p:nvPr>
        </p:nvSpPr>
        <p:spPr>
          <a:xfrm>
            <a:off x="6487254" y="1693457"/>
            <a:ext cx="5391707" cy="4342218"/>
          </a:xfrm>
          <a:prstGeom prst="rect">
            <a:avLst/>
          </a:prstGeom>
        </p:spPr>
        <p:txBody>
          <a:bodyPr>
            <a:normAutofit/>
          </a:bodyPr>
          <a:lstStyle>
            <a:lvl1pPr marL="0" indent="0" algn="l">
              <a:buNone/>
              <a:defRPr sz="1600" b="0" i="1">
                <a:solidFill>
                  <a:schemeClr val="tx2"/>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706" y="1456908"/>
            <a:ext cx="473098" cy="473098"/>
          </a:xfrm>
          <a:prstGeom prst="rect">
            <a:avLst/>
          </a:prstGeom>
        </p:spPr>
      </p:pic>
      <p:sp>
        <p:nvSpPr>
          <p:cNvPr id="12"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13"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9163143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eam ">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0" name="Picture Placeholder 9"/>
          <p:cNvSpPr>
            <a:spLocks noGrp="1"/>
          </p:cNvSpPr>
          <p:nvPr>
            <p:ph type="pic" sz="quarter" idx="20"/>
          </p:nvPr>
        </p:nvSpPr>
        <p:spPr>
          <a:xfrm>
            <a:off x="313038" y="1513363"/>
            <a:ext cx="1561482" cy="1331912"/>
          </a:xfrm>
          <a:prstGeom prst="rect">
            <a:avLst/>
          </a:prstGeom>
        </p:spPr>
        <p:txBody>
          <a:bodyPr/>
          <a:lstStyle/>
          <a:p>
            <a:r>
              <a:rPr lang="en-US"/>
              <a:t>Click icon to add picture</a:t>
            </a:r>
          </a:p>
        </p:txBody>
      </p:sp>
      <p:sp>
        <p:nvSpPr>
          <p:cNvPr id="16" name="Picture Placeholder 9"/>
          <p:cNvSpPr>
            <a:spLocks noGrp="1"/>
          </p:cNvSpPr>
          <p:nvPr>
            <p:ph type="pic" sz="quarter" idx="21"/>
          </p:nvPr>
        </p:nvSpPr>
        <p:spPr>
          <a:xfrm>
            <a:off x="313038" y="3108562"/>
            <a:ext cx="1561482" cy="1331912"/>
          </a:xfrm>
          <a:prstGeom prst="rect">
            <a:avLst/>
          </a:prstGeom>
        </p:spPr>
        <p:txBody>
          <a:bodyPr/>
          <a:lstStyle/>
          <a:p>
            <a:r>
              <a:rPr lang="en-US"/>
              <a:t>Click icon to add picture</a:t>
            </a:r>
          </a:p>
        </p:txBody>
      </p:sp>
      <p:sp>
        <p:nvSpPr>
          <p:cNvPr id="20" name="Picture Placeholder 9"/>
          <p:cNvSpPr>
            <a:spLocks noGrp="1"/>
          </p:cNvSpPr>
          <p:nvPr>
            <p:ph type="pic" sz="quarter" idx="22"/>
          </p:nvPr>
        </p:nvSpPr>
        <p:spPr>
          <a:xfrm>
            <a:off x="313038" y="4703762"/>
            <a:ext cx="1561482" cy="1331912"/>
          </a:xfrm>
          <a:prstGeom prst="rect">
            <a:avLst/>
          </a:prstGeom>
        </p:spPr>
        <p:txBody>
          <a:bodyPr/>
          <a:lstStyle/>
          <a:p>
            <a:r>
              <a:rPr lang="en-US"/>
              <a:t>Click icon to add picture</a:t>
            </a:r>
          </a:p>
        </p:txBody>
      </p:sp>
      <p:sp>
        <p:nvSpPr>
          <p:cNvPr id="13" name="Text Placeholder 12"/>
          <p:cNvSpPr>
            <a:spLocks noGrp="1"/>
          </p:cNvSpPr>
          <p:nvPr>
            <p:ph type="body" sz="quarter" idx="23" hasCustomPrompt="1"/>
          </p:nvPr>
        </p:nvSpPr>
        <p:spPr>
          <a:xfrm>
            <a:off x="2163572" y="1495263"/>
            <a:ext cx="3435350" cy="542299"/>
          </a:xfrm>
          <a:prstGeom prst="rect">
            <a:avLst/>
          </a:prstGeom>
        </p:spPr>
        <p:txBody>
          <a:bodyPr/>
          <a:lstStyle>
            <a:lvl1pPr marL="0" indent="0">
              <a:buNone/>
              <a:defRPr sz="2000" b="1" i="0" baseline="0">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Name </a:t>
            </a:r>
            <a:endParaRPr lang="en-US" dirty="0"/>
          </a:p>
        </p:txBody>
      </p:sp>
      <p:sp>
        <p:nvSpPr>
          <p:cNvPr id="21" name="Text Placeholder 12"/>
          <p:cNvSpPr>
            <a:spLocks noGrp="1"/>
          </p:cNvSpPr>
          <p:nvPr>
            <p:ph type="body" sz="quarter" idx="24" hasCustomPrompt="1"/>
          </p:nvPr>
        </p:nvSpPr>
        <p:spPr>
          <a:xfrm>
            <a:off x="5766562" y="1495263"/>
            <a:ext cx="6112400" cy="1069881"/>
          </a:xfrm>
          <a:prstGeom prst="rect">
            <a:avLst/>
          </a:prstGeom>
        </p:spPr>
        <p:txBody>
          <a:bodyPr/>
          <a:lstStyle>
            <a:lvl1pPr marL="342900" indent="-342900">
              <a:buFont typeface="Arial" charset="0"/>
              <a:buChar char="•"/>
              <a:defRPr sz="1400" b="1" i="0" baseline="0">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a:t>
            </a:r>
          </a:p>
        </p:txBody>
      </p:sp>
      <p:sp>
        <p:nvSpPr>
          <p:cNvPr id="22" name="Text Placeholder 12"/>
          <p:cNvSpPr>
            <a:spLocks noGrp="1"/>
          </p:cNvSpPr>
          <p:nvPr>
            <p:ph type="body" sz="quarter" idx="25" hasCustomPrompt="1"/>
          </p:nvPr>
        </p:nvSpPr>
        <p:spPr>
          <a:xfrm>
            <a:off x="2163572" y="2033487"/>
            <a:ext cx="3435350" cy="531657"/>
          </a:xfrm>
          <a:prstGeom prst="rect">
            <a:avLst/>
          </a:prstGeom>
        </p:spPr>
        <p:txBody>
          <a:bodyPr/>
          <a:lstStyle>
            <a:lvl1pPr marL="0" indent="0">
              <a:buNone/>
              <a:defRPr sz="1600" b="0" i="0" baseline="0">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Job Title </a:t>
            </a:r>
          </a:p>
        </p:txBody>
      </p:sp>
      <p:sp>
        <p:nvSpPr>
          <p:cNvPr id="23" name="Text Placeholder 12"/>
          <p:cNvSpPr>
            <a:spLocks noGrp="1"/>
          </p:cNvSpPr>
          <p:nvPr>
            <p:ph type="body" sz="quarter" idx="26" hasCustomPrompt="1"/>
          </p:nvPr>
        </p:nvSpPr>
        <p:spPr>
          <a:xfrm>
            <a:off x="2163572" y="3108562"/>
            <a:ext cx="3435350" cy="542299"/>
          </a:xfrm>
          <a:prstGeom prst="rect">
            <a:avLst/>
          </a:prstGeom>
        </p:spPr>
        <p:txBody>
          <a:bodyPr/>
          <a:lstStyle>
            <a:lvl1pPr marL="0" indent="0">
              <a:buNone/>
              <a:defRPr sz="2000" b="1" i="0" baseline="0">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Name </a:t>
            </a:r>
            <a:endParaRPr lang="en-US" dirty="0"/>
          </a:p>
        </p:txBody>
      </p:sp>
      <p:sp>
        <p:nvSpPr>
          <p:cNvPr id="24" name="Text Placeholder 12"/>
          <p:cNvSpPr>
            <a:spLocks noGrp="1"/>
          </p:cNvSpPr>
          <p:nvPr>
            <p:ph type="body" sz="quarter" idx="27" hasCustomPrompt="1"/>
          </p:nvPr>
        </p:nvSpPr>
        <p:spPr>
          <a:xfrm>
            <a:off x="5766562" y="3108562"/>
            <a:ext cx="6112400" cy="1069881"/>
          </a:xfrm>
          <a:prstGeom prst="rect">
            <a:avLst/>
          </a:prstGeom>
        </p:spPr>
        <p:txBody>
          <a:bodyPr/>
          <a:lstStyle>
            <a:lvl1pPr marL="342900" indent="-342900">
              <a:buFont typeface="Arial" charset="0"/>
              <a:buChar char="•"/>
              <a:defRPr sz="1400" b="1" i="0" baseline="0">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a:t>
            </a:r>
          </a:p>
        </p:txBody>
      </p:sp>
      <p:sp>
        <p:nvSpPr>
          <p:cNvPr id="25" name="Text Placeholder 12"/>
          <p:cNvSpPr>
            <a:spLocks noGrp="1"/>
          </p:cNvSpPr>
          <p:nvPr>
            <p:ph type="body" sz="quarter" idx="28" hasCustomPrompt="1"/>
          </p:nvPr>
        </p:nvSpPr>
        <p:spPr>
          <a:xfrm>
            <a:off x="2163572" y="3646786"/>
            <a:ext cx="3435350" cy="531657"/>
          </a:xfrm>
          <a:prstGeom prst="rect">
            <a:avLst/>
          </a:prstGeom>
        </p:spPr>
        <p:txBody>
          <a:bodyPr/>
          <a:lstStyle>
            <a:lvl1pPr marL="0" indent="0">
              <a:buNone/>
              <a:defRPr sz="1600" b="0" i="0" baseline="0">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Job Title </a:t>
            </a:r>
          </a:p>
        </p:txBody>
      </p:sp>
      <p:sp>
        <p:nvSpPr>
          <p:cNvPr id="26" name="Text Placeholder 12"/>
          <p:cNvSpPr>
            <a:spLocks noGrp="1"/>
          </p:cNvSpPr>
          <p:nvPr>
            <p:ph type="body" sz="quarter" idx="29" hasCustomPrompt="1"/>
          </p:nvPr>
        </p:nvSpPr>
        <p:spPr>
          <a:xfrm>
            <a:off x="2163572" y="4703762"/>
            <a:ext cx="3435350" cy="542299"/>
          </a:xfrm>
          <a:prstGeom prst="rect">
            <a:avLst/>
          </a:prstGeom>
        </p:spPr>
        <p:txBody>
          <a:bodyPr/>
          <a:lstStyle>
            <a:lvl1pPr marL="0" indent="0">
              <a:buNone/>
              <a:defRPr sz="2000" b="1" i="0" baseline="0">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Name </a:t>
            </a:r>
            <a:endParaRPr lang="en-US" dirty="0"/>
          </a:p>
        </p:txBody>
      </p:sp>
      <p:sp>
        <p:nvSpPr>
          <p:cNvPr id="27" name="Text Placeholder 12"/>
          <p:cNvSpPr>
            <a:spLocks noGrp="1"/>
          </p:cNvSpPr>
          <p:nvPr>
            <p:ph type="body" sz="quarter" idx="30" hasCustomPrompt="1"/>
          </p:nvPr>
        </p:nvSpPr>
        <p:spPr>
          <a:xfrm>
            <a:off x="5766562" y="4703762"/>
            <a:ext cx="6112400" cy="1069881"/>
          </a:xfrm>
          <a:prstGeom prst="rect">
            <a:avLst/>
          </a:prstGeom>
        </p:spPr>
        <p:txBody>
          <a:bodyPr/>
          <a:lstStyle>
            <a:lvl1pPr marL="342900" indent="-342900">
              <a:buFont typeface="Arial" charset="0"/>
              <a:buChar char="•"/>
              <a:defRPr sz="1400" b="1" i="0" baseline="0">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a:t>
            </a:r>
          </a:p>
        </p:txBody>
      </p:sp>
      <p:sp>
        <p:nvSpPr>
          <p:cNvPr id="28" name="Text Placeholder 12"/>
          <p:cNvSpPr>
            <a:spLocks noGrp="1"/>
          </p:cNvSpPr>
          <p:nvPr>
            <p:ph type="body" sz="quarter" idx="31" hasCustomPrompt="1"/>
          </p:nvPr>
        </p:nvSpPr>
        <p:spPr>
          <a:xfrm>
            <a:off x="2163572" y="5241986"/>
            <a:ext cx="3435350" cy="531657"/>
          </a:xfrm>
          <a:prstGeom prst="rect">
            <a:avLst/>
          </a:prstGeom>
        </p:spPr>
        <p:txBody>
          <a:bodyPr/>
          <a:lstStyle>
            <a:lvl1pPr marL="0" indent="0">
              <a:buNone/>
              <a:defRPr sz="1600" b="0" i="0" baseline="0">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Job Title </a:t>
            </a:r>
          </a:p>
        </p:txBody>
      </p:sp>
      <p:sp>
        <p:nvSpPr>
          <p:cNvPr id="29"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30"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8075671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ull Table">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5" name="Table Placeholder 10"/>
          <p:cNvSpPr>
            <a:spLocks noGrp="1"/>
          </p:cNvSpPr>
          <p:nvPr>
            <p:ph type="tbl" sz="quarter" idx="13"/>
          </p:nvPr>
        </p:nvSpPr>
        <p:spPr>
          <a:xfrm>
            <a:off x="836763" y="1659274"/>
            <a:ext cx="10369296" cy="4537383"/>
          </a:xfrm>
          <a:prstGeom prst="rect">
            <a:avLst/>
          </a:prstGeom>
        </p:spPr>
        <p:txBody>
          <a:bodyPr/>
          <a:lstStyle>
            <a:lvl1pPr>
              <a:defRPr b="0" i="0">
                <a:latin typeface="Segoe UI" charset="0"/>
                <a:ea typeface="Segoe UI" charset="0"/>
                <a:cs typeface="Segoe UI" charset="0"/>
              </a:defRPr>
            </a:lvl1pPr>
          </a:lstStyle>
          <a:p>
            <a:r>
              <a:rPr lang="en-US"/>
              <a:t>Click icon to add table</a:t>
            </a:r>
            <a:endParaRPr lang="en-US" dirty="0"/>
          </a:p>
        </p:txBody>
      </p:sp>
      <p:sp>
        <p:nvSpPr>
          <p:cNvPr id="11"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12"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2992052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tent table">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5" name="Table Placeholder 10"/>
          <p:cNvSpPr>
            <a:spLocks noGrp="1"/>
          </p:cNvSpPr>
          <p:nvPr>
            <p:ph type="tbl" sz="quarter" idx="13"/>
          </p:nvPr>
        </p:nvSpPr>
        <p:spPr>
          <a:xfrm>
            <a:off x="5880847" y="1676401"/>
            <a:ext cx="5603668" cy="4537383"/>
          </a:xfrm>
          <a:prstGeom prst="rect">
            <a:avLst/>
          </a:prstGeom>
        </p:spPr>
        <p:txBody>
          <a:bodyPr/>
          <a:lstStyle>
            <a:lvl1pPr>
              <a:defRPr b="0" i="0">
                <a:latin typeface="Segoe UI" charset="0"/>
                <a:ea typeface="Segoe UI" charset="0"/>
                <a:cs typeface="Segoe UI" charset="0"/>
              </a:defRPr>
            </a:lvl1pPr>
          </a:lstStyle>
          <a:p>
            <a:r>
              <a:rPr lang="en-US"/>
              <a:t>Click icon to add table</a:t>
            </a:r>
            <a:endParaRPr lang="en-US" dirty="0"/>
          </a:p>
        </p:txBody>
      </p:sp>
      <p:sp>
        <p:nvSpPr>
          <p:cNvPr id="11"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12"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quarter" idx="16"/>
          </p:nvPr>
        </p:nvSpPr>
        <p:spPr>
          <a:xfrm>
            <a:off x="364599" y="1676401"/>
            <a:ext cx="5247307" cy="4503020"/>
          </a:xfrm>
          <a:prstGeom prst="rect">
            <a:avLst/>
          </a:prstGeom>
        </p:spPr>
        <p:txBody>
          <a:bodyPr/>
          <a:lstStyle>
            <a:lvl1pPr>
              <a:defRPr sz="2000" b="1" i="0">
                <a:latin typeface="Segoe UI Semibold" charset="0"/>
                <a:ea typeface="Segoe UI Semibold" charset="0"/>
                <a:cs typeface="Segoe UI Semibold" charset="0"/>
              </a:defRPr>
            </a:lvl1pPr>
            <a:lvl2pPr>
              <a:defRPr sz="1400" b="0" i="0">
                <a:latin typeface="Segoe UI" charset="0"/>
                <a:ea typeface="Segoe UI" charset="0"/>
                <a:cs typeface="Segoe UI" charset="0"/>
              </a:defRPr>
            </a:lvl2pPr>
            <a:lvl3pPr>
              <a:defRPr sz="1400" b="0" i="0">
                <a:latin typeface="Segoe UI" charset="0"/>
                <a:ea typeface="Segoe UI" charset="0"/>
                <a:cs typeface="Segoe UI" charset="0"/>
              </a:defRPr>
            </a:lvl3pPr>
            <a:lvl4pPr>
              <a:defRPr sz="1400" b="0" i="0">
                <a:latin typeface="Segoe UI" charset="0"/>
                <a:ea typeface="Segoe UI" charset="0"/>
                <a:cs typeface="Segoe UI" charset="0"/>
              </a:defRPr>
            </a:lvl4pPr>
            <a:lvl5pPr>
              <a:defRPr sz="1400" b="0" i="0">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23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8766-00B3-414B-9411-AD8D7058C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9CC7E2-1E80-49FA-8D6F-071F0E0736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0E6BC-8032-4D60-96A8-ADD67F8DE7D5}"/>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5" name="Footer Placeholder 4">
            <a:extLst>
              <a:ext uri="{FF2B5EF4-FFF2-40B4-BE49-F238E27FC236}">
                <a16:creationId xmlns:a16="http://schemas.microsoft.com/office/drawing/2014/main" id="{F107284D-9152-4A7A-9716-B2A15B028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3BF37-D3B8-4709-8F62-FCA13F30DAC9}"/>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2051688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Marketing Model">
    <p:spTree>
      <p:nvGrpSpPr>
        <p:cNvPr id="1" name=""/>
        <p:cNvGrpSpPr/>
        <p:nvPr/>
      </p:nvGrpSpPr>
      <p:grpSpPr>
        <a:xfrm>
          <a:off x="0" y="0"/>
          <a:ext cx="0" cy="0"/>
          <a:chOff x="0" y="0"/>
          <a:chExt cx="0" cy="0"/>
        </a:xfrm>
      </p:grpSpPr>
      <p:cxnSp>
        <p:nvCxnSpPr>
          <p:cNvPr id="40" name="Elbow Connector 39">
            <a:extLst>
              <a:ext uri="{FF2B5EF4-FFF2-40B4-BE49-F238E27FC236}">
                <a16:creationId xmlns:a16="http://schemas.microsoft.com/office/drawing/2014/main" id="{3E8D59FD-69B7-5540-BADA-93FDA78702A5}"/>
              </a:ext>
            </a:extLst>
          </p:cNvPr>
          <p:cNvCxnSpPr/>
          <p:nvPr/>
        </p:nvCxnSpPr>
        <p:spPr>
          <a:xfrm>
            <a:off x="10416478" y="2745603"/>
            <a:ext cx="847584" cy="764740"/>
          </a:xfrm>
          <a:prstGeom prst="bentConnector2">
            <a:avLst/>
          </a:prstGeom>
          <a:ln w="28575">
            <a:solidFill>
              <a:srgbClr val="F72F41"/>
            </a:solidFill>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1" name="Title 1"/>
          <p:cNvSpPr>
            <a:spLocks noGrp="1"/>
          </p:cNvSpPr>
          <p:nvPr>
            <p:ph type="title" hasCustomPrompt="1"/>
          </p:nvPr>
        </p:nvSpPr>
        <p:spPr>
          <a:xfrm>
            <a:off x="313038" y="515917"/>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Click to edit Master title style</a:t>
            </a:r>
            <a:br>
              <a:rPr lang="en-US" dirty="0"/>
            </a:br>
            <a:endParaRPr lang="en-US" dirty="0"/>
          </a:p>
        </p:txBody>
      </p:sp>
      <p:sp>
        <p:nvSpPr>
          <p:cNvPr id="12" name="Text Placeholder 2"/>
          <p:cNvSpPr>
            <a:spLocks noGrp="1"/>
          </p:cNvSpPr>
          <p:nvPr>
            <p:ph type="body" idx="15"/>
          </p:nvPr>
        </p:nvSpPr>
        <p:spPr>
          <a:xfrm>
            <a:off x="319215" y="961953"/>
            <a:ext cx="11559747" cy="291296"/>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ounded Rectangle 9">
            <a:extLst>
              <a:ext uri="{FF2B5EF4-FFF2-40B4-BE49-F238E27FC236}">
                <a16:creationId xmlns:a16="http://schemas.microsoft.com/office/drawing/2014/main" id="{00DBA64B-8437-8A47-9045-C31FFBF2EBDD}"/>
              </a:ext>
            </a:extLst>
          </p:cNvPr>
          <p:cNvSpPr/>
          <p:nvPr/>
        </p:nvSpPr>
        <p:spPr>
          <a:xfrm>
            <a:off x="1169933" y="2749734"/>
            <a:ext cx="9191009" cy="2633870"/>
          </a:xfrm>
          <a:prstGeom prst="roundRect">
            <a:avLst/>
          </a:prstGeom>
          <a:noFill/>
          <a:ln w="28575">
            <a:solidFill>
              <a:srgbClr val="F72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B48A8002-B70B-4444-909A-28F4B50FC3D0}"/>
              </a:ext>
            </a:extLst>
          </p:cNvPr>
          <p:cNvSpPr/>
          <p:nvPr/>
        </p:nvSpPr>
        <p:spPr>
          <a:xfrm>
            <a:off x="2799532" y="3220980"/>
            <a:ext cx="506302" cy="742098"/>
          </a:xfrm>
          <a:prstGeom prst="downArrow">
            <a:avLst/>
          </a:prstGeom>
          <a:solidFill>
            <a:schemeClr val="bg2">
              <a:alpha val="53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C76281AF-29A4-6648-9F2B-832D41571731}"/>
              </a:ext>
            </a:extLst>
          </p:cNvPr>
          <p:cNvSpPr/>
          <p:nvPr/>
        </p:nvSpPr>
        <p:spPr>
          <a:xfrm>
            <a:off x="1478673" y="4966161"/>
            <a:ext cx="3369365" cy="844826"/>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none" dirty="0">
                <a:solidFill>
                  <a:schemeClr val="bg1"/>
                </a:solidFill>
              </a:rPr>
              <a:t>Formulate Product Strategy</a:t>
            </a:r>
          </a:p>
        </p:txBody>
      </p:sp>
      <p:sp>
        <p:nvSpPr>
          <p:cNvPr id="16" name="Chevron 15">
            <a:extLst>
              <a:ext uri="{FF2B5EF4-FFF2-40B4-BE49-F238E27FC236}">
                <a16:creationId xmlns:a16="http://schemas.microsoft.com/office/drawing/2014/main" id="{04CE18BA-D1EC-D248-BA74-9CA124AF624C}"/>
              </a:ext>
            </a:extLst>
          </p:cNvPr>
          <p:cNvSpPr/>
          <p:nvPr/>
        </p:nvSpPr>
        <p:spPr>
          <a:xfrm>
            <a:off x="4599560" y="4966161"/>
            <a:ext cx="3120887" cy="84482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Develop Product GTM Plan</a:t>
            </a:r>
          </a:p>
        </p:txBody>
      </p:sp>
      <p:sp>
        <p:nvSpPr>
          <p:cNvPr id="17" name="Chevron 16">
            <a:extLst>
              <a:ext uri="{FF2B5EF4-FFF2-40B4-BE49-F238E27FC236}">
                <a16:creationId xmlns:a16="http://schemas.microsoft.com/office/drawing/2014/main" id="{3C719B64-CF2E-824E-9728-7EEEEBC5F4C3}"/>
              </a:ext>
            </a:extLst>
          </p:cNvPr>
          <p:cNvSpPr/>
          <p:nvPr/>
        </p:nvSpPr>
        <p:spPr>
          <a:xfrm>
            <a:off x="7435525" y="4966161"/>
            <a:ext cx="3120887" cy="84482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Execute Product GTM Plan</a:t>
            </a:r>
          </a:p>
        </p:txBody>
      </p:sp>
      <p:sp>
        <p:nvSpPr>
          <p:cNvPr id="18" name="TextBox 17">
            <a:extLst>
              <a:ext uri="{FF2B5EF4-FFF2-40B4-BE49-F238E27FC236}">
                <a16:creationId xmlns:a16="http://schemas.microsoft.com/office/drawing/2014/main" id="{6D890CF1-0975-8B4D-B9C6-39CE065B64DD}"/>
              </a:ext>
            </a:extLst>
          </p:cNvPr>
          <p:cNvSpPr txBox="1"/>
          <p:nvPr/>
        </p:nvSpPr>
        <p:spPr>
          <a:xfrm>
            <a:off x="2301850" y="5006687"/>
            <a:ext cx="1269322" cy="276999"/>
          </a:xfrm>
          <a:prstGeom prst="rect">
            <a:avLst/>
          </a:prstGeom>
          <a:noFill/>
        </p:spPr>
        <p:txBody>
          <a:bodyPr wrap="none" rtlCol="0">
            <a:spAutoFit/>
          </a:bodyPr>
          <a:lstStyle/>
          <a:p>
            <a:r>
              <a:rPr lang="en-US" sz="1200" u="none" dirty="0">
                <a:solidFill>
                  <a:schemeClr val="bg1"/>
                </a:solidFill>
              </a:rPr>
              <a:t>Product Manager</a:t>
            </a:r>
          </a:p>
        </p:txBody>
      </p:sp>
      <p:sp>
        <p:nvSpPr>
          <p:cNvPr id="19" name="TextBox 18">
            <a:extLst>
              <a:ext uri="{FF2B5EF4-FFF2-40B4-BE49-F238E27FC236}">
                <a16:creationId xmlns:a16="http://schemas.microsoft.com/office/drawing/2014/main" id="{7428C90B-D0DB-694D-88FB-93CE23FCCCE6}"/>
              </a:ext>
            </a:extLst>
          </p:cNvPr>
          <p:cNvSpPr txBox="1"/>
          <p:nvPr/>
        </p:nvSpPr>
        <p:spPr>
          <a:xfrm>
            <a:off x="5356473" y="5006687"/>
            <a:ext cx="1269322" cy="276999"/>
          </a:xfrm>
          <a:prstGeom prst="rect">
            <a:avLst/>
          </a:prstGeom>
          <a:noFill/>
        </p:spPr>
        <p:txBody>
          <a:bodyPr wrap="none" rtlCol="0">
            <a:spAutoFit/>
          </a:bodyPr>
          <a:lstStyle/>
          <a:p>
            <a:r>
              <a:rPr lang="en-US" sz="1200" u="none" dirty="0">
                <a:solidFill>
                  <a:schemeClr val="bg1"/>
                </a:solidFill>
              </a:rPr>
              <a:t>Product Manager</a:t>
            </a:r>
          </a:p>
        </p:txBody>
      </p:sp>
      <p:sp>
        <p:nvSpPr>
          <p:cNvPr id="20" name="TextBox 19">
            <a:extLst>
              <a:ext uri="{FF2B5EF4-FFF2-40B4-BE49-F238E27FC236}">
                <a16:creationId xmlns:a16="http://schemas.microsoft.com/office/drawing/2014/main" id="{FA249B53-5F15-9741-8626-32A34111BE1C}"/>
              </a:ext>
            </a:extLst>
          </p:cNvPr>
          <p:cNvSpPr txBox="1"/>
          <p:nvPr/>
        </p:nvSpPr>
        <p:spPr>
          <a:xfrm>
            <a:off x="7946282" y="5028149"/>
            <a:ext cx="1943224" cy="276999"/>
          </a:xfrm>
          <a:prstGeom prst="rect">
            <a:avLst/>
          </a:prstGeom>
          <a:noFill/>
        </p:spPr>
        <p:txBody>
          <a:bodyPr wrap="none" rtlCol="0">
            <a:spAutoFit/>
          </a:bodyPr>
          <a:lstStyle/>
          <a:p>
            <a:r>
              <a:rPr lang="en-US" sz="1200" u="none" dirty="0">
                <a:solidFill>
                  <a:schemeClr val="bg1"/>
                </a:solidFill>
              </a:rPr>
              <a:t>Product Marketing Manager</a:t>
            </a:r>
          </a:p>
        </p:txBody>
      </p:sp>
      <p:sp>
        <p:nvSpPr>
          <p:cNvPr id="21" name="Pentagon 20">
            <a:extLst>
              <a:ext uri="{FF2B5EF4-FFF2-40B4-BE49-F238E27FC236}">
                <a16:creationId xmlns:a16="http://schemas.microsoft.com/office/drawing/2014/main" id="{D0D369BC-9BE1-2143-8B3B-26B76DC5B70B}"/>
              </a:ext>
            </a:extLst>
          </p:cNvPr>
          <p:cNvSpPr/>
          <p:nvPr/>
        </p:nvSpPr>
        <p:spPr>
          <a:xfrm>
            <a:off x="1429571" y="2325665"/>
            <a:ext cx="3369365" cy="844826"/>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Formulate Industry Strategy</a:t>
            </a:r>
          </a:p>
        </p:txBody>
      </p:sp>
      <p:sp>
        <p:nvSpPr>
          <p:cNvPr id="22" name="Chevron 21">
            <a:extLst>
              <a:ext uri="{FF2B5EF4-FFF2-40B4-BE49-F238E27FC236}">
                <a16:creationId xmlns:a16="http://schemas.microsoft.com/office/drawing/2014/main" id="{F4D4FB87-02C4-DE4C-B62D-454E254822C5}"/>
              </a:ext>
            </a:extLst>
          </p:cNvPr>
          <p:cNvSpPr/>
          <p:nvPr/>
        </p:nvSpPr>
        <p:spPr>
          <a:xfrm>
            <a:off x="4550458" y="2325665"/>
            <a:ext cx="3120887" cy="84482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Develop Industry GTM Plan</a:t>
            </a:r>
          </a:p>
        </p:txBody>
      </p:sp>
      <p:sp>
        <p:nvSpPr>
          <p:cNvPr id="23" name="Chevron 22">
            <a:extLst>
              <a:ext uri="{FF2B5EF4-FFF2-40B4-BE49-F238E27FC236}">
                <a16:creationId xmlns:a16="http://schemas.microsoft.com/office/drawing/2014/main" id="{F264C073-A751-3A43-B49F-1B5833537BA6}"/>
              </a:ext>
            </a:extLst>
          </p:cNvPr>
          <p:cNvSpPr/>
          <p:nvPr/>
        </p:nvSpPr>
        <p:spPr>
          <a:xfrm>
            <a:off x="7386423" y="2325665"/>
            <a:ext cx="3120887" cy="84482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Execute Industry GTM Plan</a:t>
            </a:r>
          </a:p>
        </p:txBody>
      </p:sp>
      <p:sp>
        <p:nvSpPr>
          <p:cNvPr id="24" name="TextBox 23">
            <a:extLst>
              <a:ext uri="{FF2B5EF4-FFF2-40B4-BE49-F238E27FC236}">
                <a16:creationId xmlns:a16="http://schemas.microsoft.com/office/drawing/2014/main" id="{84937DCC-FC83-C642-B536-C3FB9BDED322}"/>
              </a:ext>
            </a:extLst>
          </p:cNvPr>
          <p:cNvSpPr txBox="1"/>
          <p:nvPr/>
        </p:nvSpPr>
        <p:spPr>
          <a:xfrm>
            <a:off x="2558361" y="2360983"/>
            <a:ext cx="898644" cy="276999"/>
          </a:xfrm>
          <a:prstGeom prst="rect">
            <a:avLst/>
          </a:prstGeom>
          <a:noFill/>
        </p:spPr>
        <p:txBody>
          <a:bodyPr wrap="none" rtlCol="0">
            <a:spAutoFit/>
          </a:bodyPr>
          <a:lstStyle/>
          <a:p>
            <a:r>
              <a:rPr lang="en-US" sz="1200" u="none" dirty="0">
                <a:solidFill>
                  <a:schemeClr val="bg1"/>
                </a:solidFill>
              </a:rPr>
              <a:t>Industry VP</a:t>
            </a:r>
          </a:p>
        </p:txBody>
      </p:sp>
      <p:sp>
        <p:nvSpPr>
          <p:cNvPr id="25" name="TextBox 24">
            <a:extLst>
              <a:ext uri="{FF2B5EF4-FFF2-40B4-BE49-F238E27FC236}">
                <a16:creationId xmlns:a16="http://schemas.microsoft.com/office/drawing/2014/main" id="{61379E7F-E08B-ED44-B633-238B57A5BA7A}"/>
              </a:ext>
            </a:extLst>
          </p:cNvPr>
          <p:cNvSpPr txBox="1"/>
          <p:nvPr/>
        </p:nvSpPr>
        <p:spPr>
          <a:xfrm>
            <a:off x="5087090" y="2355002"/>
            <a:ext cx="1965603" cy="276999"/>
          </a:xfrm>
          <a:prstGeom prst="rect">
            <a:avLst/>
          </a:prstGeom>
          <a:noFill/>
        </p:spPr>
        <p:txBody>
          <a:bodyPr wrap="none" rtlCol="0">
            <a:spAutoFit/>
          </a:bodyPr>
          <a:lstStyle/>
          <a:p>
            <a:r>
              <a:rPr lang="en-US" sz="1200" u="none" dirty="0">
                <a:solidFill>
                  <a:schemeClr val="bg1"/>
                </a:solidFill>
              </a:rPr>
              <a:t>Industry Marketing Manager</a:t>
            </a:r>
          </a:p>
        </p:txBody>
      </p:sp>
      <p:sp>
        <p:nvSpPr>
          <p:cNvPr id="26" name="TextBox 25">
            <a:extLst>
              <a:ext uri="{FF2B5EF4-FFF2-40B4-BE49-F238E27FC236}">
                <a16:creationId xmlns:a16="http://schemas.microsoft.com/office/drawing/2014/main" id="{E22E5F54-B614-244F-9930-3282D180F7C2}"/>
              </a:ext>
            </a:extLst>
          </p:cNvPr>
          <p:cNvSpPr txBox="1"/>
          <p:nvPr/>
        </p:nvSpPr>
        <p:spPr>
          <a:xfrm>
            <a:off x="7933842" y="2355001"/>
            <a:ext cx="1965603" cy="276999"/>
          </a:xfrm>
          <a:prstGeom prst="rect">
            <a:avLst/>
          </a:prstGeom>
          <a:noFill/>
        </p:spPr>
        <p:txBody>
          <a:bodyPr wrap="none" rtlCol="0">
            <a:spAutoFit/>
          </a:bodyPr>
          <a:lstStyle/>
          <a:p>
            <a:r>
              <a:rPr lang="en-US" sz="1200" u="none" dirty="0">
                <a:solidFill>
                  <a:schemeClr val="bg1"/>
                </a:solidFill>
              </a:rPr>
              <a:t>Industry Marketing Manager</a:t>
            </a:r>
          </a:p>
        </p:txBody>
      </p:sp>
      <p:sp>
        <p:nvSpPr>
          <p:cNvPr id="27" name="TextBox 26">
            <a:extLst>
              <a:ext uri="{FF2B5EF4-FFF2-40B4-BE49-F238E27FC236}">
                <a16:creationId xmlns:a16="http://schemas.microsoft.com/office/drawing/2014/main" id="{702BFFD6-10C5-0F42-A963-5C411A99CB77}"/>
              </a:ext>
            </a:extLst>
          </p:cNvPr>
          <p:cNvSpPr txBox="1"/>
          <p:nvPr/>
        </p:nvSpPr>
        <p:spPr>
          <a:xfrm>
            <a:off x="1797493" y="1397073"/>
            <a:ext cx="2004075" cy="861774"/>
          </a:xfrm>
          <a:prstGeom prst="rect">
            <a:avLst/>
          </a:prstGeom>
          <a:noFill/>
        </p:spPr>
        <p:txBody>
          <a:bodyPr wrap="none" rtlCol="0">
            <a:spAutoFit/>
          </a:bodyPr>
          <a:lstStyle/>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Industry SME</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Define Industry Point of View</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Develop Solution Portfolio</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Lead Industry v-Team</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Produce 12mo industry plan </a:t>
            </a:r>
          </a:p>
        </p:txBody>
      </p:sp>
      <p:sp>
        <p:nvSpPr>
          <p:cNvPr id="30" name="Down Arrow 29">
            <a:extLst>
              <a:ext uri="{FF2B5EF4-FFF2-40B4-BE49-F238E27FC236}">
                <a16:creationId xmlns:a16="http://schemas.microsoft.com/office/drawing/2014/main" id="{D0398C4D-0A7F-F248-B5F2-15AEA3FFC5BA}"/>
              </a:ext>
            </a:extLst>
          </p:cNvPr>
          <p:cNvSpPr/>
          <p:nvPr/>
        </p:nvSpPr>
        <p:spPr>
          <a:xfrm rot="10800000">
            <a:off x="2799532" y="4170168"/>
            <a:ext cx="506302" cy="742098"/>
          </a:xfrm>
          <a:prstGeom prst="downArrow">
            <a:avLst/>
          </a:prstGeom>
          <a:solidFill>
            <a:schemeClr val="bg2">
              <a:alpha val="53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590692F-A10B-CE49-9DD5-7FA2C7BA4E22}"/>
              </a:ext>
            </a:extLst>
          </p:cNvPr>
          <p:cNvSpPr txBox="1"/>
          <p:nvPr/>
        </p:nvSpPr>
        <p:spPr>
          <a:xfrm>
            <a:off x="4641876" y="1978384"/>
            <a:ext cx="2440092" cy="246221"/>
          </a:xfrm>
          <a:prstGeom prst="rect">
            <a:avLst/>
          </a:prstGeom>
          <a:noFill/>
        </p:spPr>
        <p:txBody>
          <a:bodyPr wrap="none" rtlCol="0">
            <a:spAutoFit/>
          </a:bodyPr>
          <a:lstStyle/>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Define/Document Industry GTM Plan</a:t>
            </a:r>
          </a:p>
        </p:txBody>
      </p:sp>
      <p:sp>
        <p:nvSpPr>
          <p:cNvPr id="32" name="Rectangle 31">
            <a:extLst>
              <a:ext uri="{FF2B5EF4-FFF2-40B4-BE49-F238E27FC236}">
                <a16:creationId xmlns:a16="http://schemas.microsoft.com/office/drawing/2014/main" id="{7D48CF44-2811-C146-939E-5A13BE1A0F6D}"/>
              </a:ext>
            </a:extLst>
          </p:cNvPr>
          <p:cNvSpPr/>
          <p:nvPr/>
        </p:nvSpPr>
        <p:spPr>
          <a:xfrm>
            <a:off x="7435525" y="1685669"/>
            <a:ext cx="2685351" cy="553998"/>
          </a:xfrm>
          <a:prstGeom prst="rect">
            <a:avLst/>
          </a:prstGeom>
        </p:spPr>
        <p:txBody>
          <a:bodyPr wrap="none">
            <a:spAutoFit/>
          </a:bodyPr>
          <a:lstStyle/>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Execute Industry GTM Tactics</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Develop industry sales &amp; marketing tools</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Produce industry content w/SME support</a:t>
            </a:r>
          </a:p>
        </p:txBody>
      </p:sp>
      <p:sp>
        <p:nvSpPr>
          <p:cNvPr id="33" name="TextBox 32">
            <a:extLst>
              <a:ext uri="{FF2B5EF4-FFF2-40B4-BE49-F238E27FC236}">
                <a16:creationId xmlns:a16="http://schemas.microsoft.com/office/drawing/2014/main" id="{F150A5FE-42F8-B541-8034-C44C76156465}"/>
              </a:ext>
            </a:extLst>
          </p:cNvPr>
          <p:cNvSpPr txBox="1"/>
          <p:nvPr/>
        </p:nvSpPr>
        <p:spPr>
          <a:xfrm>
            <a:off x="4657503" y="5895783"/>
            <a:ext cx="1952779" cy="246221"/>
          </a:xfrm>
          <a:prstGeom prst="rect">
            <a:avLst/>
          </a:prstGeom>
          <a:noFill/>
        </p:spPr>
        <p:txBody>
          <a:bodyPr wrap="none" rtlCol="0">
            <a:spAutoFit/>
          </a:bodyPr>
          <a:lstStyle/>
          <a:p>
            <a:pPr marL="171450" indent="-171450">
              <a:buFont typeface="Arial" panose="020B0604020202020204" pitchFamily="34" charset="0"/>
              <a:buChar char="•"/>
            </a:pPr>
            <a:r>
              <a:rPr lang="en-US" sz="1000" dirty="0">
                <a:solidFill>
                  <a:schemeClr val="tx2"/>
                </a:solidFill>
              </a:rPr>
              <a:t>Define/Document IP GTM Plan</a:t>
            </a:r>
          </a:p>
        </p:txBody>
      </p:sp>
      <p:sp>
        <p:nvSpPr>
          <p:cNvPr id="35" name="TextBox 34">
            <a:extLst>
              <a:ext uri="{FF2B5EF4-FFF2-40B4-BE49-F238E27FC236}">
                <a16:creationId xmlns:a16="http://schemas.microsoft.com/office/drawing/2014/main" id="{DD6935C2-683F-2B4F-894F-1F911ECFF704}"/>
              </a:ext>
            </a:extLst>
          </p:cNvPr>
          <p:cNvSpPr txBox="1"/>
          <p:nvPr/>
        </p:nvSpPr>
        <p:spPr>
          <a:xfrm>
            <a:off x="508411" y="5339527"/>
            <a:ext cx="704039" cy="369332"/>
          </a:xfrm>
          <a:prstGeom prst="rect">
            <a:avLst/>
          </a:prstGeom>
          <a:noFill/>
        </p:spPr>
        <p:txBody>
          <a:bodyPr wrap="none" rtlCol="0">
            <a:spAutoFit/>
          </a:bodyPr>
          <a:lstStyle/>
          <a:p>
            <a:r>
              <a:rPr lang="en-US" b="1" i="0" dirty="0">
                <a:latin typeface="Segoe UI Semibold" charset="0"/>
                <a:ea typeface="Segoe UI Semibold" charset="0"/>
                <a:cs typeface="Segoe UI Semibold" charset="0"/>
              </a:rPr>
              <a:t>OPIC</a:t>
            </a:r>
          </a:p>
        </p:txBody>
      </p:sp>
      <p:sp>
        <p:nvSpPr>
          <p:cNvPr id="36" name="TextBox 35">
            <a:extLst>
              <a:ext uri="{FF2B5EF4-FFF2-40B4-BE49-F238E27FC236}">
                <a16:creationId xmlns:a16="http://schemas.microsoft.com/office/drawing/2014/main" id="{443DD282-1110-6240-B562-29EFA966592C}"/>
              </a:ext>
            </a:extLst>
          </p:cNvPr>
          <p:cNvSpPr txBox="1"/>
          <p:nvPr/>
        </p:nvSpPr>
        <p:spPr>
          <a:xfrm>
            <a:off x="313038" y="2397885"/>
            <a:ext cx="1094787" cy="369332"/>
          </a:xfrm>
          <a:prstGeom prst="rect">
            <a:avLst/>
          </a:prstGeom>
          <a:noFill/>
        </p:spPr>
        <p:txBody>
          <a:bodyPr wrap="none" rtlCol="0">
            <a:spAutoFit/>
          </a:bodyPr>
          <a:lstStyle/>
          <a:p>
            <a:r>
              <a:rPr lang="en-US" b="1" i="0" dirty="0">
                <a:latin typeface="Segoe UI Semibold" charset="0"/>
                <a:ea typeface="Segoe UI Semibold" charset="0"/>
                <a:cs typeface="Segoe UI Semibold" charset="0"/>
              </a:rPr>
              <a:t>Industry</a:t>
            </a:r>
          </a:p>
        </p:txBody>
      </p:sp>
      <p:cxnSp>
        <p:nvCxnSpPr>
          <p:cNvPr id="37" name="Straight Connector 36">
            <a:extLst>
              <a:ext uri="{FF2B5EF4-FFF2-40B4-BE49-F238E27FC236}">
                <a16:creationId xmlns:a16="http://schemas.microsoft.com/office/drawing/2014/main" id="{185CFD7E-F8B5-1949-9077-44FF7CE842D4}"/>
              </a:ext>
            </a:extLst>
          </p:cNvPr>
          <p:cNvCxnSpPr>
            <a:cxnSpLocks/>
            <a:stCxn id="10" idx="1"/>
            <a:endCxn id="10" idx="3"/>
          </p:cNvCxnSpPr>
          <p:nvPr/>
        </p:nvCxnSpPr>
        <p:spPr>
          <a:xfrm>
            <a:off x="1169933" y="4066669"/>
            <a:ext cx="9191009" cy="0"/>
          </a:xfrm>
          <a:prstGeom prst="line">
            <a:avLst/>
          </a:prstGeom>
          <a:ln w="38100">
            <a:solidFill>
              <a:srgbClr val="F72F41"/>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43C5BEA-C06A-A446-AC59-31719445BC76}"/>
              </a:ext>
            </a:extLst>
          </p:cNvPr>
          <p:cNvSpPr/>
          <p:nvPr/>
        </p:nvSpPr>
        <p:spPr>
          <a:xfrm>
            <a:off x="10798896" y="3640790"/>
            <a:ext cx="1073427" cy="10734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tx1"/>
                </a:solidFill>
                <a:latin typeface="Segoe UI Semibold" charset="0"/>
                <a:ea typeface="Segoe UI Semibold" charset="0"/>
                <a:cs typeface="Segoe UI Semibold" charset="0"/>
              </a:rPr>
              <a:t>Digital</a:t>
            </a:r>
          </a:p>
          <a:p>
            <a:pPr algn="ctr"/>
            <a:r>
              <a:rPr lang="en-US" sz="1400" b="1" i="0" dirty="0">
                <a:solidFill>
                  <a:schemeClr val="tx1"/>
                </a:solidFill>
                <a:latin typeface="Segoe UI Semibold" charset="0"/>
                <a:ea typeface="Segoe UI Semibold" charset="0"/>
                <a:cs typeface="Segoe UI Semibold" charset="0"/>
              </a:rPr>
              <a:t>Channels</a:t>
            </a:r>
          </a:p>
        </p:txBody>
      </p:sp>
      <p:sp>
        <p:nvSpPr>
          <p:cNvPr id="39" name="TextBox 38">
            <a:extLst>
              <a:ext uri="{FF2B5EF4-FFF2-40B4-BE49-F238E27FC236}">
                <a16:creationId xmlns:a16="http://schemas.microsoft.com/office/drawing/2014/main" id="{EDF3C1BB-9661-EB47-870D-4122DFCA4A76}"/>
              </a:ext>
            </a:extLst>
          </p:cNvPr>
          <p:cNvSpPr txBox="1"/>
          <p:nvPr/>
        </p:nvSpPr>
        <p:spPr>
          <a:xfrm>
            <a:off x="10736172" y="3677891"/>
            <a:ext cx="1188274" cy="276999"/>
          </a:xfrm>
          <a:prstGeom prst="rect">
            <a:avLst/>
          </a:prstGeom>
          <a:noFill/>
        </p:spPr>
        <p:txBody>
          <a:bodyPr wrap="none" rtlCol="0">
            <a:spAutoFit/>
          </a:bodyPr>
          <a:lstStyle/>
          <a:p>
            <a:r>
              <a:rPr lang="en-US" sz="1200" u="none" dirty="0">
                <a:solidFill>
                  <a:schemeClr val="tx1"/>
                </a:solidFill>
                <a:latin typeface="Segoe UI" charset="0"/>
                <a:ea typeface="Segoe UI" charset="0"/>
                <a:cs typeface="Segoe UI" charset="0"/>
              </a:rPr>
              <a:t>Marketing Ops</a:t>
            </a:r>
          </a:p>
        </p:txBody>
      </p:sp>
      <p:sp>
        <p:nvSpPr>
          <p:cNvPr id="42" name="Down Arrow 41">
            <a:extLst>
              <a:ext uri="{FF2B5EF4-FFF2-40B4-BE49-F238E27FC236}">
                <a16:creationId xmlns:a16="http://schemas.microsoft.com/office/drawing/2014/main" id="{D15CBD68-38F0-7C4D-9196-940F8AF495C6}"/>
              </a:ext>
            </a:extLst>
          </p:cNvPr>
          <p:cNvSpPr/>
          <p:nvPr/>
        </p:nvSpPr>
        <p:spPr>
          <a:xfrm>
            <a:off x="5782090" y="3223511"/>
            <a:ext cx="506302" cy="742098"/>
          </a:xfrm>
          <a:prstGeom prst="downArrow">
            <a:avLst/>
          </a:prstGeom>
          <a:solidFill>
            <a:schemeClr val="bg2">
              <a:alpha val="53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C7444D31-60B1-4341-8A3A-C5D9F22B4939}"/>
              </a:ext>
            </a:extLst>
          </p:cNvPr>
          <p:cNvSpPr/>
          <p:nvPr/>
        </p:nvSpPr>
        <p:spPr>
          <a:xfrm rot="10800000">
            <a:off x="5782091" y="4165678"/>
            <a:ext cx="506302" cy="742098"/>
          </a:xfrm>
          <a:prstGeom prst="downArrow">
            <a:avLst/>
          </a:prstGeom>
          <a:solidFill>
            <a:schemeClr val="bg2">
              <a:alpha val="53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Down Arrow 43">
            <a:extLst>
              <a:ext uri="{FF2B5EF4-FFF2-40B4-BE49-F238E27FC236}">
                <a16:creationId xmlns:a16="http://schemas.microsoft.com/office/drawing/2014/main" id="{D349F372-5651-B643-9BB9-620F458ADF89}"/>
              </a:ext>
            </a:extLst>
          </p:cNvPr>
          <p:cNvSpPr/>
          <p:nvPr/>
        </p:nvSpPr>
        <p:spPr>
          <a:xfrm>
            <a:off x="8632126" y="3236076"/>
            <a:ext cx="506302" cy="742098"/>
          </a:xfrm>
          <a:prstGeom prst="downArrow">
            <a:avLst/>
          </a:prstGeom>
          <a:solidFill>
            <a:schemeClr val="bg2">
              <a:alpha val="53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Down Arrow 44">
            <a:extLst>
              <a:ext uri="{FF2B5EF4-FFF2-40B4-BE49-F238E27FC236}">
                <a16:creationId xmlns:a16="http://schemas.microsoft.com/office/drawing/2014/main" id="{EC19A78D-BA44-9445-928F-DA51B8276D37}"/>
              </a:ext>
            </a:extLst>
          </p:cNvPr>
          <p:cNvSpPr/>
          <p:nvPr/>
        </p:nvSpPr>
        <p:spPr>
          <a:xfrm rot="10800000">
            <a:off x="8632127" y="4178243"/>
            <a:ext cx="506302" cy="742098"/>
          </a:xfrm>
          <a:prstGeom prst="downArrow">
            <a:avLst/>
          </a:prstGeom>
          <a:solidFill>
            <a:schemeClr val="bg2">
              <a:alpha val="53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E40461A-2C3A-A647-AF9C-46ED5ACBA178}"/>
              </a:ext>
            </a:extLst>
          </p:cNvPr>
          <p:cNvSpPr txBox="1"/>
          <p:nvPr/>
        </p:nvSpPr>
        <p:spPr>
          <a:xfrm rot="16200000">
            <a:off x="67713" y="3867863"/>
            <a:ext cx="1558440" cy="369332"/>
          </a:xfrm>
          <a:prstGeom prst="rect">
            <a:avLst/>
          </a:prstGeom>
          <a:noFill/>
        </p:spPr>
        <p:txBody>
          <a:bodyPr wrap="none" rtlCol="0">
            <a:spAutoFit/>
          </a:bodyPr>
          <a:lstStyle/>
          <a:p>
            <a:r>
              <a:rPr lang="en-US" b="0" i="0" dirty="0">
                <a:latin typeface="Segoe UI" charset="0"/>
                <a:ea typeface="Segoe UI" charset="0"/>
                <a:cs typeface="Segoe UI" charset="0"/>
              </a:rPr>
              <a:t>Collaboration</a:t>
            </a:r>
          </a:p>
        </p:txBody>
      </p:sp>
      <p:sp>
        <p:nvSpPr>
          <p:cNvPr id="28" name="TextBox 27">
            <a:extLst>
              <a:ext uri="{FF2B5EF4-FFF2-40B4-BE49-F238E27FC236}">
                <a16:creationId xmlns:a16="http://schemas.microsoft.com/office/drawing/2014/main" id="{63863754-067D-FF4F-B6E6-9084E75F78F9}"/>
              </a:ext>
            </a:extLst>
          </p:cNvPr>
          <p:cNvSpPr txBox="1"/>
          <p:nvPr/>
        </p:nvSpPr>
        <p:spPr>
          <a:xfrm>
            <a:off x="1736831" y="3248538"/>
            <a:ext cx="2438488" cy="553998"/>
          </a:xfrm>
          <a:prstGeom prst="rect">
            <a:avLst/>
          </a:prstGeom>
          <a:noFill/>
        </p:spPr>
        <p:txBody>
          <a:bodyPr wrap="none" rtlCol="0">
            <a:spAutoFit/>
          </a:bodyPr>
          <a:lstStyle/>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Incorporate IP into Solution Portfolio</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Influence IP roadmap</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IP evangelist</a:t>
            </a:r>
          </a:p>
        </p:txBody>
      </p:sp>
      <p:sp>
        <p:nvSpPr>
          <p:cNvPr id="34" name="Rectangle 33">
            <a:extLst>
              <a:ext uri="{FF2B5EF4-FFF2-40B4-BE49-F238E27FC236}">
                <a16:creationId xmlns:a16="http://schemas.microsoft.com/office/drawing/2014/main" id="{5167D3C6-5A0E-2546-85AF-799132484EAD}"/>
              </a:ext>
            </a:extLst>
          </p:cNvPr>
          <p:cNvSpPr/>
          <p:nvPr/>
        </p:nvSpPr>
        <p:spPr>
          <a:xfrm>
            <a:off x="4573344" y="3252405"/>
            <a:ext cx="2925801" cy="246221"/>
          </a:xfrm>
          <a:prstGeom prst="rect">
            <a:avLst/>
          </a:prstGeom>
        </p:spPr>
        <p:txBody>
          <a:bodyPr wrap="none">
            <a:spAutoFit/>
          </a:bodyPr>
          <a:lstStyle/>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Integrate IP GTM Plan into Industry GTM Plan</a:t>
            </a:r>
          </a:p>
        </p:txBody>
      </p:sp>
      <p:sp>
        <p:nvSpPr>
          <p:cNvPr id="49" name="TextBox 48">
            <a:extLst>
              <a:ext uri="{FF2B5EF4-FFF2-40B4-BE49-F238E27FC236}">
                <a16:creationId xmlns:a16="http://schemas.microsoft.com/office/drawing/2014/main" id="{DBDE944E-DF30-604F-B417-7036B7B7C6EA}"/>
              </a:ext>
            </a:extLst>
          </p:cNvPr>
          <p:cNvSpPr txBox="1"/>
          <p:nvPr/>
        </p:nvSpPr>
        <p:spPr>
          <a:xfrm>
            <a:off x="7432211" y="3276515"/>
            <a:ext cx="2664873" cy="400110"/>
          </a:xfrm>
          <a:prstGeom prst="rect">
            <a:avLst/>
          </a:prstGeom>
          <a:noFill/>
        </p:spPr>
        <p:txBody>
          <a:bodyPr wrap="square" rtlCol="0">
            <a:spAutoFit/>
          </a:bodyPr>
          <a:lstStyle/>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Provide Visibility of Industry GTM Execution</a:t>
            </a:r>
          </a:p>
        </p:txBody>
      </p:sp>
      <p:sp>
        <p:nvSpPr>
          <p:cNvPr id="29" name="TextBox 28">
            <a:extLst>
              <a:ext uri="{FF2B5EF4-FFF2-40B4-BE49-F238E27FC236}">
                <a16:creationId xmlns:a16="http://schemas.microsoft.com/office/drawing/2014/main" id="{1E49C717-443A-3D49-B9E3-F0B1CA6C6CC8}"/>
              </a:ext>
            </a:extLst>
          </p:cNvPr>
          <p:cNvSpPr txBox="1"/>
          <p:nvPr/>
        </p:nvSpPr>
        <p:spPr>
          <a:xfrm>
            <a:off x="1712296" y="4359969"/>
            <a:ext cx="2590774" cy="553998"/>
          </a:xfrm>
          <a:prstGeom prst="rect">
            <a:avLst/>
          </a:prstGeom>
          <a:noFill/>
        </p:spPr>
        <p:txBody>
          <a:bodyPr wrap="none" rtlCol="0">
            <a:spAutoFit/>
          </a:bodyPr>
          <a:lstStyle/>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Align IP capabilities to industry strategy</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Support industry planning</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Support Industry strategy evangelism</a:t>
            </a:r>
          </a:p>
        </p:txBody>
      </p:sp>
      <p:sp>
        <p:nvSpPr>
          <p:cNvPr id="46" name="TextBox 45">
            <a:extLst>
              <a:ext uri="{FF2B5EF4-FFF2-40B4-BE49-F238E27FC236}">
                <a16:creationId xmlns:a16="http://schemas.microsoft.com/office/drawing/2014/main" id="{2B57F290-B6D9-6743-9CFD-83357A13A57A}"/>
              </a:ext>
            </a:extLst>
          </p:cNvPr>
          <p:cNvSpPr txBox="1"/>
          <p:nvPr/>
        </p:nvSpPr>
        <p:spPr>
          <a:xfrm>
            <a:off x="4469407" y="4370626"/>
            <a:ext cx="2664873" cy="400110"/>
          </a:xfrm>
          <a:prstGeom prst="rect">
            <a:avLst/>
          </a:prstGeom>
          <a:noFill/>
        </p:spPr>
        <p:txBody>
          <a:bodyPr wrap="square" rtlCol="0">
            <a:spAutoFit/>
          </a:bodyPr>
          <a:lstStyle/>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Support Development of Industry GTM  Plan with respect to IP</a:t>
            </a:r>
          </a:p>
        </p:txBody>
      </p:sp>
      <p:sp>
        <p:nvSpPr>
          <p:cNvPr id="48" name="TextBox 47">
            <a:extLst>
              <a:ext uri="{FF2B5EF4-FFF2-40B4-BE49-F238E27FC236}">
                <a16:creationId xmlns:a16="http://schemas.microsoft.com/office/drawing/2014/main" id="{7D088391-1547-5E46-9171-36A64B98F868}"/>
              </a:ext>
            </a:extLst>
          </p:cNvPr>
          <p:cNvSpPr txBox="1"/>
          <p:nvPr/>
        </p:nvSpPr>
        <p:spPr>
          <a:xfrm>
            <a:off x="7299612" y="4370626"/>
            <a:ext cx="2664873" cy="553998"/>
          </a:xfrm>
          <a:prstGeom prst="rect">
            <a:avLst/>
          </a:prstGeom>
          <a:noFill/>
        </p:spPr>
        <p:txBody>
          <a:bodyPr wrap="square" rtlCol="0">
            <a:spAutoFit/>
          </a:bodyPr>
          <a:lstStyle/>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Support Execution of Industry GTM  Tactics with respect to IP</a:t>
            </a:r>
          </a:p>
          <a:p>
            <a:pPr marL="171450" indent="-171450">
              <a:buFont typeface="Arial" panose="020B0604020202020204" pitchFamily="34" charset="0"/>
              <a:buChar char="•"/>
            </a:pPr>
            <a:r>
              <a:rPr lang="en-US" sz="1000" b="0" i="0" dirty="0">
                <a:solidFill>
                  <a:schemeClr val="tx2"/>
                </a:solidFill>
                <a:latin typeface="Segoe UI" charset="0"/>
                <a:ea typeface="Segoe UI" charset="0"/>
                <a:cs typeface="Segoe UI" charset="0"/>
              </a:rPr>
              <a:t>Provide Visibility of IP GTM Execution</a:t>
            </a:r>
          </a:p>
        </p:txBody>
      </p:sp>
    </p:spTree>
    <p:extLst>
      <p:ext uri="{BB962C8B-B14F-4D97-AF65-F5344CB8AC3E}">
        <p14:creationId xmlns:p14="http://schemas.microsoft.com/office/powerpoint/2010/main" val="23004404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cons">
    <p:spTree>
      <p:nvGrpSpPr>
        <p:cNvPr id="1" name=""/>
        <p:cNvGrpSpPr/>
        <p:nvPr/>
      </p:nvGrpSpPr>
      <p:grpSpPr>
        <a:xfrm>
          <a:off x="0" y="0"/>
          <a:ext cx="0" cy="0"/>
          <a:chOff x="0" y="0"/>
          <a:chExt cx="0" cy="0"/>
        </a:xfrm>
      </p:grpSpPr>
      <p:sp>
        <p:nvSpPr>
          <p:cNvPr id="3" name="Rectangle 2"/>
          <p:cNvSpPr/>
          <p:nvPr/>
        </p:nvSpPr>
        <p:spPr>
          <a:xfrm>
            <a:off x="-1" y="1441653"/>
            <a:ext cx="12192001" cy="4369333"/>
          </a:xfrm>
          <a:prstGeom prst="rect">
            <a:avLst/>
          </a:prstGeom>
          <a:solidFill>
            <a:srgbClr val="172D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5" name="Title 1"/>
          <p:cNvSpPr>
            <a:spLocks noGrp="1"/>
          </p:cNvSpPr>
          <p:nvPr>
            <p:ph type="title" hasCustomPrompt="1"/>
          </p:nvPr>
        </p:nvSpPr>
        <p:spPr>
          <a:xfrm>
            <a:off x="313038" y="616356"/>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Icons</a:t>
            </a:r>
          </a:p>
        </p:txBody>
      </p:sp>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pic>
        <p:nvPicPr>
          <p:cNvPr id="10" name="Picture 9"/>
          <p:cNvPicPr>
            <a:picLocks noChangeAspect="1"/>
          </p:cNvPicPr>
          <p:nvPr/>
        </p:nvPicPr>
        <p:blipFill>
          <a:blip r:embed="rId3"/>
          <a:stretch>
            <a:fillRect/>
          </a:stretch>
        </p:blipFill>
        <p:spPr>
          <a:xfrm>
            <a:off x="2131136" y="1726083"/>
            <a:ext cx="600892" cy="54864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837" y="1746097"/>
            <a:ext cx="714375" cy="52387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038" y="1746097"/>
            <a:ext cx="523875" cy="52387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587" y="2791898"/>
            <a:ext cx="857250" cy="85725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4332" y="2791898"/>
            <a:ext cx="857250" cy="85725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9077" y="2791898"/>
            <a:ext cx="857250" cy="857250"/>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83822" y="2791898"/>
            <a:ext cx="857250" cy="85725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38749" y="2791898"/>
            <a:ext cx="857250" cy="85725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837" y="4185275"/>
            <a:ext cx="333375" cy="333375"/>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0149" y="4185274"/>
            <a:ext cx="333375" cy="333375"/>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84024" y="4178166"/>
            <a:ext cx="333375" cy="333375"/>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8726" y="4178166"/>
            <a:ext cx="343268" cy="343268"/>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42601" y="4209086"/>
            <a:ext cx="352425" cy="285750"/>
          </a:xfrm>
          <a:prstGeom prst="rect">
            <a:avLst/>
          </a:prstGeom>
        </p:spPr>
      </p:pic>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45563" y="4178166"/>
            <a:ext cx="333375" cy="333375"/>
          </a:xfrm>
          <a:prstGeom prst="rect">
            <a:avLst/>
          </a:prstGeom>
        </p:spPr>
      </p:pic>
      <p:pic>
        <p:nvPicPr>
          <p:cNvPr id="27" name="Picture 2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78595" y="4161461"/>
            <a:ext cx="333375" cy="333375"/>
          </a:xfrm>
          <a:prstGeom prst="rect">
            <a:avLst/>
          </a:prstGeom>
        </p:spPr>
      </p:pic>
      <p:pic>
        <p:nvPicPr>
          <p:cNvPr id="28" name="Picture 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2408" y="5064683"/>
            <a:ext cx="292608" cy="292608"/>
          </a:xfrm>
          <a:prstGeom prst="rect">
            <a:avLst/>
          </a:prstGeom>
        </p:spPr>
      </p:pic>
      <p:pic>
        <p:nvPicPr>
          <p:cNvPr id="29" name="Picture 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1097" y="4986578"/>
            <a:ext cx="411480" cy="411480"/>
          </a:xfrm>
          <a:prstGeom prst="rect">
            <a:avLst/>
          </a:prstGeom>
        </p:spPr>
      </p:pic>
      <p:pic>
        <p:nvPicPr>
          <p:cNvPr id="30" name="Picture 2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86114" y="5044299"/>
            <a:ext cx="333375" cy="333375"/>
          </a:xfrm>
          <a:prstGeom prst="rect">
            <a:avLst/>
          </a:prstGeom>
        </p:spPr>
      </p:pic>
      <p:pic>
        <p:nvPicPr>
          <p:cNvPr id="31" name="Picture 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31121" y="5009643"/>
            <a:ext cx="411480" cy="411480"/>
          </a:xfrm>
          <a:prstGeom prst="rect">
            <a:avLst/>
          </a:prstGeom>
        </p:spPr>
      </p:pic>
      <p:pic>
        <p:nvPicPr>
          <p:cNvPr id="32" name="Picture 3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50477" y="4999392"/>
            <a:ext cx="457200" cy="457200"/>
          </a:xfrm>
          <a:prstGeom prst="rect">
            <a:avLst/>
          </a:prstGeom>
        </p:spPr>
      </p:pic>
      <p:pic>
        <p:nvPicPr>
          <p:cNvPr id="33" name="Picture 3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15553" y="5061304"/>
            <a:ext cx="333375" cy="333375"/>
          </a:xfrm>
          <a:prstGeom prst="rect">
            <a:avLst/>
          </a:prstGeom>
        </p:spPr>
      </p:pic>
      <p:pic>
        <p:nvPicPr>
          <p:cNvPr id="34" name="Picture 3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17236" y="5044299"/>
            <a:ext cx="333375" cy="333375"/>
          </a:xfrm>
          <a:prstGeom prst="rect">
            <a:avLst/>
          </a:prstGeom>
        </p:spPr>
      </p:pic>
      <p:pic>
        <p:nvPicPr>
          <p:cNvPr id="35" name="Picture 3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222590" y="5044299"/>
            <a:ext cx="333375" cy="333375"/>
          </a:xfrm>
          <a:prstGeom prst="rect">
            <a:avLst/>
          </a:prstGeom>
        </p:spPr>
      </p:pic>
      <p:pic>
        <p:nvPicPr>
          <p:cNvPr id="36" name="Picture 3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07115" y="5061304"/>
            <a:ext cx="333375" cy="333375"/>
          </a:xfrm>
          <a:prstGeom prst="rect">
            <a:avLst/>
          </a:prstGeom>
        </p:spPr>
      </p:pic>
      <p:pic>
        <p:nvPicPr>
          <p:cNvPr id="37" name="Picture 3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38749" y="5018458"/>
            <a:ext cx="333375" cy="333375"/>
          </a:xfrm>
          <a:prstGeom prst="rect">
            <a:avLst/>
          </a:prstGeom>
        </p:spPr>
      </p:pic>
      <p:pic>
        <p:nvPicPr>
          <p:cNvPr id="38" name="Picture 3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024297" y="1663561"/>
            <a:ext cx="695026" cy="695026"/>
          </a:xfrm>
          <a:prstGeom prst="rect">
            <a:avLst/>
          </a:prstGeom>
        </p:spPr>
      </p:pic>
      <p:pic>
        <p:nvPicPr>
          <p:cNvPr id="39" name="Picture 3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880215" y="1663561"/>
            <a:ext cx="675750" cy="675750"/>
          </a:xfrm>
          <a:prstGeom prst="rect">
            <a:avLst/>
          </a:prstGeom>
        </p:spPr>
      </p:pic>
      <p:pic>
        <p:nvPicPr>
          <p:cNvPr id="40" name="Picture 3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78552" y="1663561"/>
            <a:ext cx="647887" cy="647887"/>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644769" y="1657742"/>
            <a:ext cx="610649" cy="610649"/>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15243" y="1657742"/>
            <a:ext cx="635065" cy="635065"/>
          </a:xfrm>
          <a:prstGeom prst="rect">
            <a:avLst/>
          </a:prstGeom>
        </p:spPr>
      </p:pic>
      <p:pic>
        <p:nvPicPr>
          <p:cNvPr id="43" name="Picture 4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351885" y="1657742"/>
            <a:ext cx="607892" cy="607892"/>
          </a:xfrm>
          <a:prstGeom prst="rect">
            <a:avLst/>
          </a:prstGeom>
        </p:spPr>
      </p:pic>
      <p:pic>
        <p:nvPicPr>
          <p:cNvPr id="44" name="Picture 4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161354" y="1629205"/>
            <a:ext cx="636429" cy="636429"/>
          </a:xfrm>
          <a:prstGeom prst="rect">
            <a:avLst/>
          </a:prstGeom>
        </p:spPr>
      </p:pic>
      <p:pic>
        <p:nvPicPr>
          <p:cNvPr id="45" name="Picture 4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970823" y="1642680"/>
            <a:ext cx="622954" cy="622954"/>
          </a:xfrm>
          <a:prstGeom prst="rect">
            <a:avLst/>
          </a:prstGeom>
        </p:spPr>
      </p:pic>
      <p:pic>
        <p:nvPicPr>
          <p:cNvPr id="46" name="Picture 4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766817" y="1670447"/>
            <a:ext cx="621367" cy="621367"/>
          </a:xfrm>
          <a:prstGeom prst="rect">
            <a:avLst/>
          </a:prstGeom>
        </p:spPr>
      </p:pic>
      <p:pic>
        <p:nvPicPr>
          <p:cNvPr id="47" name="Picture 46"/>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547334" y="1650785"/>
            <a:ext cx="614849" cy="614849"/>
          </a:xfrm>
          <a:prstGeom prst="rect">
            <a:avLst/>
          </a:prstGeom>
        </p:spPr>
      </p:pic>
    </p:spTree>
    <p:extLst>
      <p:ext uri="{BB962C8B-B14F-4D97-AF65-F5344CB8AC3E}">
        <p14:creationId xmlns:p14="http://schemas.microsoft.com/office/powerpoint/2010/main" val="16211093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ypography">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5" name="Title 1"/>
          <p:cNvSpPr>
            <a:spLocks noGrp="1"/>
          </p:cNvSpPr>
          <p:nvPr>
            <p:ph type="title" hasCustomPrompt="1"/>
          </p:nvPr>
        </p:nvSpPr>
        <p:spPr>
          <a:xfrm>
            <a:off x="313038" y="616356"/>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Typography </a:t>
            </a:r>
          </a:p>
        </p:txBody>
      </p:sp>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48" name="TextBox 47"/>
          <p:cNvSpPr txBox="1"/>
          <p:nvPr/>
        </p:nvSpPr>
        <p:spPr>
          <a:xfrm>
            <a:off x="375923" y="3096567"/>
            <a:ext cx="6543394" cy="584775"/>
          </a:xfrm>
          <a:prstGeom prst="rect">
            <a:avLst/>
          </a:prstGeom>
          <a:noFill/>
        </p:spPr>
        <p:txBody>
          <a:bodyPr wrap="none" rtlCol="0">
            <a:spAutoFit/>
          </a:bodyPr>
          <a:lstStyle/>
          <a:p>
            <a:r>
              <a:rPr lang="en-US" sz="3200" dirty="0">
                <a:solidFill>
                  <a:srgbClr val="182D4F"/>
                </a:solidFill>
                <a:latin typeface="Segoe UI" charset="0"/>
                <a:ea typeface="Segoe UI" charset="0"/>
                <a:cs typeface="Segoe UI" charset="0"/>
              </a:rPr>
              <a:t>H1 Segoe UI, Normal 32pt #182d4f</a:t>
            </a:r>
          </a:p>
        </p:txBody>
      </p:sp>
      <p:sp>
        <p:nvSpPr>
          <p:cNvPr id="49" name="TextBox 48"/>
          <p:cNvSpPr txBox="1"/>
          <p:nvPr/>
        </p:nvSpPr>
        <p:spPr>
          <a:xfrm>
            <a:off x="375923" y="3909205"/>
            <a:ext cx="5461944" cy="461665"/>
          </a:xfrm>
          <a:prstGeom prst="rect">
            <a:avLst/>
          </a:prstGeom>
          <a:noFill/>
        </p:spPr>
        <p:txBody>
          <a:bodyPr wrap="none" rtlCol="0">
            <a:spAutoFit/>
          </a:bodyPr>
          <a:lstStyle/>
          <a:p>
            <a:r>
              <a:rPr lang="en-US" sz="2400" b="1" dirty="0">
                <a:solidFill>
                  <a:srgbClr val="182D4F"/>
                </a:solidFill>
                <a:latin typeface="Segoe UI Semibold" charset="0"/>
                <a:ea typeface="Segoe UI Semibold" charset="0"/>
                <a:cs typeface="Segoe UI Semibold" charset="0"/>
              </a:rPr>
              <a:t>H2 Segoe UI, Semi Bold 24pt #182d4f</a:t>
            </a:r>
          </a:p>
        </p:txBody>
      </p:sp>
      <p:sp>
        <p:nvSpPr>
          <p:cNvPr id="50" name="TextBox 49"/>
          <p:cNvSpPr txBox="1"/>
          <p:nvPr/>
        </p:nvSpPr>
        <p:spPr>
          <a:xfrm>
            <a:off x="375923" y="4598733"/>
            <a:ext cx="4573047" cy="400110"/>
          </a:xfrm>
          <a:prstGeom prst="rect">
            <a:avLst/>
          </a:prstGeom>
          <a:noFill/>
        </p:spPr>
        <p:txBody>
          <a:bodyPr wrap="none" rtlCol="0">
            <a:spAutoFit/>
          </a:bodyPr>
          <a:lstStyle/>
          <a:p>
            <a:r>
              <a:rPr lang="en-US" sz="2000" b="1" dirty="0">
                <a:solidFill>
                  <a:srgbClr val="182D4F"/>
                </a:solidFill>
                <a:latin typeface="Segoe UI Semibold" charset="0"/>
                <a:ea typeface="Segoe UI Semibold" charset="0"/>
                <a:cs typeface="Segoe UI Semibold" charset="0"/>
              </a:rPr>
              <a:t>H3 Segoe UI, Semi Bold 20pt #182d4f</a:t>
            </a:r>
          </a:p>
        </p:txBody>
      </p:sp>
      <p:sp>
        <p:nvSpPr>
          <p:cNvPr id="51" name="TextBox 50"/>
          <p:cNvSpPr txBox="1"/>
          <p:nvPr/>
        </p:nvSpPr>
        <p:spPr>
          <a:xfrm>
            <a:off x="375923" y="5244759"/>
            <a:ext cx="3361626" cy="338554"/>
          </a:xfrm>
          <a:prstGeom prst="rect">
            <a:avLst/>
          </a:prstGeom>
          <a:noFill/>
        </p:spPr>
        <p:txBody>
          <a:bodyPr wrap="none" rtlCol="0">
            <a:spAutoFit/>
          </a:bodyPr>
          <a:lstStyle/>
          <a:p>
            <a:r>
              <a:rPr lang="en-US" sz="1600" dirty="0">
                <a:solidFill>
                  <a:srgbClr val="182D4F"/>
                </a:solidFill>
                <a:latin typeface="Segoe UI" charset="0"/>
                <a:ea typeface="Segoe UI" charset="0"/>
                <a:cs typeface="Segoe UI" charset="0"/>
              </a:rPr>
              <a:t>H4 Segoe UI, Normal 16pt #182d4f</a:t>
            </a:r>
          </a:p>
        </p:txBody>
      </p:sp>
      <p:sp>
        <p:nvSpPr>
          <p:cNvPr id="52" name="TextBox 51"/>
          <p:cNvSpPr txBox="1"/>
          <p:nvPr/>
        </p:nvSpPr>
        <p:spPr>
          <a:xfrm>
            <a:off x="7469449" y="3204288"/>
            <a:ext cx="4143431" cy="954107"/>
          </a:xfrm>
          <a:prstGeom prst="rect">
            <a:avLst/>
          </a:prstGeom>
          <a:noFill/>
        </p:spPr>
        <p:txBody>
          <a:bodyPr wrap="square" rtlCol="0">
            <a:spAutoFit/>
          </a:bodyPr>
          <a:lstStyle/>
          <a:p>
            <a:r>
              <a:rPr lang="en-US" sz="1400" dirty="0">
                <a:solidFill>
                  <a:srgbClr val="666666"/>
                </a:solidFill>
                <a:latin typeface="Segoe UI" charset="0"/>
                <a:ea typeface="Segoe UI" charset="0"/>
                <a:cs typeface="Segoe UI" charset="0"/>
              </a:rPr>
              <a:t>Plain Text Segoe UI, Normal 16pt #666666 </a:t>
            </a:r>
            <a:r>
              <a:rPr lang="en-US" sz="1400" dirty="0" err="1">
                <a:solidFill>
                  <a:srgbClr val="666666"/>
                </a:solidFill>
                <a:latin typeface="Segoe UI" charset="0"/>
                <a:ea typeface="Segoe UI" charset="0"/>
                <a:cs typeface="Segoe UI" charset="0"/>
              </a:rPr>
              <a:t>Quisque</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diam</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felis</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sodales</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eget</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efficitur</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nec</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porttitor</a:t>
            </a:r>
            <a:r>
              <a:rPr lang="en-US" sz="1400" dirty="0">
                <a:solidFill>
                  <a:srgbClr val="666666"/>
                </a:solidFill>
                <a:latin typeface="Segoe UI" charset="0"/>
                <a:ea typeface="Segoe UI" charset="0"/>
                <a:cs typeface="Segoe UI" charset="0"/>
              </a:rPr>
              <a:t> id </a:t>
            </a:r>
            <a:r>
              <a:rPr lang="en-US" sz="1400" dirty="0" err="1">
                <a:solidFill>
                  <a:srgbClr val="666666"/>
                </a:solidFill>
                <a:latin typeface="Segoe UI" charset="0"/>
                <a:ea typeface="Segoe UI" charset="0"/>
                <a:cs typeface="Segoe UI" charset="0"/>
              </a:rPr>
              <a:t>nunc</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Nulla</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imperdiet</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lectus</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lectus</a:t>
            </a:r>
            <a:r>
              <a:rPr lang="en-US" sz="1400" dirty="0">
                <a:solidFill>
                  <a:srgbClr val="666666"/>
                </a:solidFill>
                <a:latin typeface="Segoe UI" charset="0"/>
                <a:ea typeface="Segoe UI" charset="0"/>
                <a:cs typeface="Segoe UI" charset="0"/>
              </a:rPr>
              <a:t>, ac </a:t>
            </a:r>
            <a:r>
              <a:rPr lang="en-US" sz="1400" dirty="0" err="1">
                <a:solidFill>
                  <a:srgbClr val="666666"/>
                </a:solidFill>
                <a:latin typeface="Segoe UI" charset="0"/>
                <a:ea typeface="Segoe UI" charset="0"/>
                <a:cs typeface="Segoe UI" charset="0"/>
              </a:rPr>
              <a:t>bibendum</a:t>
            </a:r>
            <a:r>
              <a:rPr lang="en-US" sz="1400" dirty="0">
                <a:solidFill>
                  <a:srgbClr val="666666"/>
                </a:solidFill>
                <a:latin typeface="Segoe UI" charset="0"/>
                <a:ea typeface="Segoe UI" charset="0"/>
                <a:cs typeface="Segoe UI" charset="0"/>
              </a:rPr>
              <a:t> lacus </a:t>
            </a:r>
            <a:r>
              <a:rPr lang="en-US" sz="1400" dirty="0" err="1">
                <a:solidFill>
                  <a:srgbClr val="666666"/>
                </a:solidFill>
                <a:latin typeface="Segoe UI" charset="0"/>
                <a:ea typeface="Segoe UI" charset="0"/>
                <a:cs typeface="Segoe UI" charset="0"/>
              </a:rPr>
              <a:t>viverra</a:t>
            </a:r>
            <a:r>
              <a:rPr lang="en-US" sz="1400" dirty="0">
                <a:solidFill>
                  <a:srgbClr val="666666"/>
                </a:solidFill>
                <a:latin typeface="Segoe UI" charset="0"/>
                <a:ea typeface="Segoe UI" charset="0"/>
                <a:cs typeface="Segoe UI" charset="0"/>
              </a:rPr>
              <a:t> </a:t>
            </a:r>
            <a:r>
              <a:rPr lang="en-US" sz="1400" dirty="0" err="1">
                <a:solidFill>
                  <a:srgbClr val="666666"/>
                </a:solidFill>
                <a:latin typeface="Segoe UI" charset="0"/>
                <a:ea typeface="Segoe UI" charset="0"/>
                <a:cs typeface="Segoe UI" charset="0"/>
              </a:rPr>
              <a:t>eu</a:t>
            </a:r>
            <a:r>
              <a:rPr lang="en-US" sz="1400" dirty="0">
                <a:solidFill>
                  <a:srgbClr val="666666"/>
                </a:solidFill>
                <a:latin typeface="Segoe UI" charset="0"/>
                <a:ea typeface="Segoe UI" charset="0"/>
                <a:cs typeface="Segoe UI" charset="0"/>
              </a:rPr>
              <a:t>.</a:t>
            </a:r>
          </a:p>
        </p:txBody>
      </p:sp>
      <p:sp>
        <p:nvSpPr>
          <p:cNvPr id="53" name="TextBox 52"/>
          <p:cNvSpPr txBox="1"/>
          <p:nvPr/>
        </p:nvSpPr>
        <p:spPr>
          <a:xfrm>
            <a:off x="7469449" y="4247759"/>
            <a:ext cx="4657447" cy="1169551"/>
          </a:xfrm>
          <a:prstGeom prst="rect">
            <a:avLst/>
          </a:prstGeom>
          <a:noFill/>
        </p:spPr>
        <p:txBody>
          <a:bodyPr wrap="square" rtlCol="0">
            <a:spAutoFit/>
          </a:bodyPr>
          <a:lstStyle/>
          <a:p>
            <a:pPr marL="285750" indent="-285750">
              <a:buClr>
                <a:srgbClr val="F72F42"/>
              </a:buClr>
              <a:buFont typeface="Arial" panose="020B0604020202020204" pitchFamily="34" charset="0"/>
              <a:buChar char="•"/>
            </a:pPr>
            <a:r>
              <a:rPr lang="en-US" sz="1400" dirty="0">
                <a:solidFill>
                  <a:srgbClr val="666666"/>
                </a:solidFill>
                <a:latin typeface="Segoe UI" charset="0"/>
                <a:ea typeface="Segoe UI" charset="0"/>
                <a:cs typeface="Segoe UI" charset="0"/>
              </a:rPr>
              <a:t>List Text Segoe UI, Normal 16pt #666666</a:t>
            </a:r>
          </a:p>
          <a:p>
            <a:pPr marL="285750" indent="-285750">
              <a:buClr>
                <a:srgbClr val="F72F42"/>
              </a:buClr>
              <a:buFont typeface="Arial" panose="020B0604020202020204" pitchFamily="34" charset="0"/>
              <a:buChar char="•"/>
            </a:pPr>
            <a:endParaRPr lang="en-US" sz="1400" dirty="0">
              <a:solidFill>
                <a:srgbClr val="666666"/>
              </a:solidFill>
              <a:latin typeface="Segoe UI" charset="0"/>
              <a:ea typeface="Segoe UI" charset="0"/>
              <a:cs typeface="Segoe UI" charset="0"/>
            </a:endParaRPr>
          </a:p>
          <a:p>
            <a:pPr marL="285750" indent="-285750">
              <a:buClr>
                <a:srgbClr val="F72F42"/>
              </a:buClr>
              <a:buFont typeface="Arial" panose="020B0604020202020204" pitchFamily="34" charset="0"/>
              <a:buChar char="•"/>
            </a:pPr>
            <a:r>
              <a:rPr lang="en-US" sz="1400" dirty="0">
                <a:solidFill>
                  <a:srgbClr val="666666"/>
                </a:solidFill>
                <a:latin typeface="Segoe UI" charset="0"/>
                <a:ea typeface="Segoe UI" charset="0"/>
                <a:cs typeface="Segoe UI" charset="0"/>
              </a:rPr>
              <a:t>List Text Segoe UI, Normal 16pt #666666</a:t>
            </a:r>
          </a:p>
          <a:p>
            <a:pPr marL="285750" indent="-285750">
              <a:buClr>
                <a:srgbClr val="F72F42"/>
              </a:buClr>
              <a:buFont typeface="Arial" panose="020B0604020202020204" pitchFamily="34" charset="0"/>
              <a:buChar char="•"/>
            </a:pPr>
            <a:endParaRPr lang="en-US" sz="1400" dirty="0">
              <a:solidFill>
                <a:srgbClr val="666666"/>
              </a:solidFill>
              <a:latin typeface="Segoe UI" charset="0"/>
              <a:ea typeface="Segoe UI" charset="0"/>
              <a:cs typeface="Segoe UI" charset="0"/>
            </a:endParaRPr>
          </a:p>
          <a:p>
            <a:pPr marL="285750" indent="-285750">
              <a:buClr>
                <a:srgbClr val="F72F42"/>
              </a:buClr>
              <a:buFont typeface="Arial" panose="020B0604020202020204" pitchFamily="34" charset="0"/>
              <a:buChar char="•"/>
            </a:pPr>
            <a:r>
              <a:rPr lang="en-US" sz="1400" dirty="0">
                <a:solidFill>
                  <a:srgbClr val="666666"/>
                </a:solidFill>
                <a:latin typeface="Segoe UI" charset="0"/>
                <a:ea typeface="Segoe UI" charset="0"/>
                <a:cs typeface="Segoe UI" charset="0"/>
              </a:rPr>
              <a:t>List Text Segoe UI, Normal 16pt #666666</a:t>
            </a:r>
          </a:p>
        </p:txBody>
      </p:sp>
      <p:grpSp>
        <p:nvGrpSpPr>
          <p:cNvPr id="54" name="Group 53"/>
          <p:cNvGrpSpPr/>
          <p:nvPr/>
        </p:nvGrpSpPr>
        <p:grpSpPr>
          <a:xfrm>
            <a:off x="360683" y="1437277"/>
            <a:ext cx="1981633" cy="1264242"/>
            <a:chOff x="9118453" y="3025646"/>
            <a:chExt cx="1981633" cy="1264242"/>
          </a:xfrm>
        </p:grpSpPr>
        <p:sp>
          <p:nvSpPr>
            <p:cNvPr id="55" name="TextBox 54"/>
            <p:cNvSpPr txBox="1"/>
            <p:nvPr/>
          </p:nvSpPr>
          <p:spPr>
            <a:xfrm>
              <a:off x="9118453" y="3025646"/>
              <a:ext cx="1981633" cy="1015663"/>
            </a:xfrm>
            <a:prstGeom prst="rect">
              <a:avLst/>
            </a:prstGeom>
            <a:noFill/>
          </p:spPr>
          <p:txBody>
            <a:bodyPr wrap="none" rtlCol="0">
              <a:spAutoFit/>
            </a:bodyPr>
            <a:lstStyle/>
            <a:p>
              <a:pPr algn="ctr"/>
              <a:r>
                <a:rPr lang="en-US" sz="6000" dirty="0">
                  <a:solidFill>
                    <a:srgbClr val="2458DE"/>
                  </a:solidFill>
                  <a:latin typeface="Avenir Book" panose="02000503020000020003" pitchFamily="2" charset="0"/>
                </a:rPr>
                <a:t>000+</a:t>
              </a:r>
            </a:p>
          </p:txBody>
        </p:sp>
        <p:sp>
          <p:nvSpPr>
            <p:cNvPr id="56" name="TextBox 55"/>
            <p:cNvSpPr txBox="1"/>
            <p:nvPr/>
          </p:nvSpPr>
          <p:spPr>
            <a:xfrm>
              <a:off x="9133693" y="3951334"/>
              <a:ext cx="1646605" cy="338554"/>
            </a:xfrm>
            <a:prstGeom prst="rect">
              <a:avLst/>
            </a:prstGeom>
            <a:noFill/>
          </p:spPr>
          <p:txBody>
            <a:bodyPr wrap="none" rtlCol="0">
              <a:spAutoFit/>
            </a:bodyPr>
            <a:lstStyle/>
            <a:p>
              <a:pPr algn="ctr"/>
              <a:r>
                <a:rPr lang="en-US" sz="1600" dirty="0">
                  <a:solidFill>
                    <a:srgbClr val="666666"/>
                  </a:solidFill>
                  <a:latin typeface="Avenir Book" panose="02000503020000020003" pitchFamily="2" charset="0"/>
                </a:rPr>
                <a:t>callout numbers</a:t>
              </a:r>
            </a:p>
          </p:txBody>
        </p:sp>
      </p:grpSp>
    </p:spTree>
    <p:extLst>
      <p:ext uri="{BB962C8B-B14F-4D97-AF65-F5344CB8AC3E}">
        <p14:creationId xmlns:p14="http://schemas.microsoft.com/office/powerpoint/2010/main" val="17709610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8" name="Rectangle 7"/>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9" name="Straight Connector 8"/>
          <p:cNvCxnSpPr/>
          <p:nvPr/>
        </p:nvCxnSpPr>
        <p:spPr>
          <a:xfrm>
            <a:off x="-1" y="6334493"/>
            <a:ext cx="12192001"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437" y="6489566"/>
            <a:ext cx="1828800" cy="213360"/>
          </a:xfrm>
          <a:prstGeom prst="rect">
            <a:avLst/>
          </a:prstGeom>
        </p:spPr>
      </p:pic>
      <p:sp>
        <p:nvSpPr>
          <p:cNvPr id="5" name="Title 1"/>
          <p:cNvSpPr>
            <a:spLocks noGrp="1"/>
          </p:cNvSpPr>
          <p:nvPr>
            <p:ph type="title" hasCustomPrompt="1"/>
          </p:nvPr>
        </p:nvSpPr>
        <p:spPr>
          <a:xfrm>
            <a:off x="313038" y="616356"/>
            <a:ext cx="11565924" cy="446036"/>
          </a:xfrm>
          <a:prstGeom prst="rect">
            <a:avLst/>
          </a:prstGeom>
        </p:spPr>
        <p:txBody>
          <a:bodyPr anchor="t">
            <a:normAutofit/>
          </a:bodyPr>
          <a:lstStyle>
            <a:lvl1pPr>
              <a:defRPr sz="2400" b="1" i="0">
                <a:latin typeface="Segoe UI Semibold" charset="0"/>
                <a:ea typeface="Segoe UI Semibold" charset="0"/>
                <a:cs typeface="Segoe UI Semibold" charset="0"/>
              </a:defRPr>
            </a:lvl1pPr>
          </a:lstStyle>
          <a:p>
            <a:r>
              <a:rPr lang="en-US" dirty="0"/>
              <a:t>Primary Colors</a:t>
            </a:r>
          </a:p>
        </p:txBody>
      </p:sp>
      <p:sp>
        <p:nvSpPr>
          <p:cNvPr id="7" name="Rectangle 6"/>
          <p:cNvSpPr/>
          <p:nvPr/>
        </p:nvSpPr>
        <p:spPr>
          <a:xfrm rot="16200000">
            <a:off x="-337925" y="853843"/>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6" name="Rectangle 15"/>
          <p:cNvSpPr/>
          <p:nvPr/>
        </p:nvSpPr>
        <p:spPr>
          <a:xfrm>
            <a:off x="385129" y="1759125"/>
            <a:ext cx="1953289" cy="1062590"/>
          </a:xfrm>
          <a:prstGeom prst="rect">
            <a:avLst/>
          </a:prstGeom>
          <a:solidFill>
            <a:srgbClr val="2458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ight" panose="020B0402020203020204" pitchFamily="34" charset="0"/>
              </a:rPr>
              <a:t>2458de</a:t>
            </a:r>
          </a:p>
        </p:txBody>
      </p:sp>
      <p:sp>
        <p:nvSpPr>
          <p:cNvPr id="17" name="Rectangle 16"/>
          <p:cNvSpPr/>
          <p:nvPr/>
        </p:nvSpPr>
        <p:spPr>
          <a:xfrm>
            <a:off x="2614440" y="1759125"/>
            <a:ext cx="1953289" cy="106259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ight" panose="020B0402020203020204" pitchFamily="34" charset="0"/>
              </a:rPr>
              <a:t>f72f42</a:t>
            </a:r>
          </a:p>
        </p:txBody>
      </p:sp>
      <p:sp>
        <p:nvSpPr>
          <p:cNvPr id="18" name="Rectangle 17"/>
          <p:cNvSpPr/>
          <p:nvPr/>
        </p:nvSpPr>
        <p:spPr>
          <a:xfrm>
            <a:off x="4843752" y="1759125"/>
            <a:ext cx="1953289" cy="1062590"/>
          </a:xfrm>
          <a:prstGeom prst="rect">
            <a:avLst/>
          </a:prstGeom>
          <a:gradFill>
            <a:gsLst>
              <a:gs pos="0">
                <a:srgbClr val="E1E9EB"/>
              </a:gs>
              <a:gs pos="100000">
                <a:srgbClr val="ECF2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66666"/>
                </a:solidFill>
                <a:latin typeface="Avenir Light" panose="020B0402020203020204" pitchFamily="34" charset="0"/>
              </a:rPr>
              <a:t>e1e9eb</a:t>
            </a:r>
          </a:p>
          <a:p>
            <a:pPr algn="ctr"/>
            <a:r>
              <a:rPr lang="en-US" dirty="0">
                <a:solidFill>
                  <a:srgbClr val="666666"/>
                </a:solidFill>
                <a:latin typeface="Avenir Light" panose="020B0402020203020204" pitchFamily="34" charset="0"/>
              </a:rPr>
              <a:t>ecf2f5</a:t>
            </a:r>
          </a:p>
        </p:txBody>
      </p:sp>
      <p:sp>
        <p:nvSpPr>
          <p:cNvPr id="19" name="Rectangle 18"/>
          <p:cNvSpPr/>
          <p:nvPr/>
        </p:nvSpPr>
        <p:spPr>
          <a:xfrm>
            <a:off x="385129" y="3083588"/>
            <a:ext cx="1953289" cy="1062590"/>
          </a:xfrm>
          <a:prstGeom prst="rect">
            <a:avLst/>
          </a:prstGeom>
          <a:solidFill>
            <a:srgbClr val="111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ight" panose="020B0402020203020204" pitchFamily="34" charset="0"/>
              </a:rPr>
              <a:t>111932</a:t>
            </a:r>
          </a:p>
        </p:txBody>
      </p:sp>
      <p:sp>
        <p:nvSpPr>
          <p:cNvPr id="20" name="Rectangle 19"/>
          <p:cNvSpPr/>
          <p:nvPr/>
        </p:nvSpPr>
        <p:spPr>
          <a:xfrm>
            <a:off x="2614441" y="3083588"/>
            <a:ext cx="1953289" cy="106259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ight" panose="020B0402020203020204" pitchFamily="34" charset="0"/>
              </a:rPr>
              <a:t>666666</a:t>
            </a:r>
          </a:p>
        </p:txBody>
      </p:sp>
      <p:sp>
        <p:nvSpPr>
          <p:cNvPr id="21" name="TextBox 20"/>
          <p:cNvSpPr txBox="1"/>
          <p:nvPr/>
        </p:nvSpPr>
        <p:spPr>
          <a:xfrm>
            <a:off x="324169" y="4301250"/>
            <a:ext cx="8255951" cy="369332"/>
          </a:xfrm>
          <a:prstGeom prst="rect">
            <a:avLst/>
          </a:prstGeom>
          <a:noFill/>
        </p:spPr>
        <p:txBody>
          <a:bodyPr wrap="square" rtlCol="0">
            <a:spAutoFit/>
          </a:bodyPr>
          <a:lstStyle/>
          <a:p>
            <a:r>
              <a:rPr lang="en-US" b="1" dirty="0"/>
              <a:t>Secondary Color Usage </a:t>
            </a:r>
          </a:p>
        </p:txBody>
      </p:sp>
      <p:sp>
        <p:nvSpPr>
          <p:cNvPr id="22" name="Rectangle 21"/>
          <p:cNvSpPr/>
          <p:nvPr/>
        </p:nvSpPr>
        <p:spPr>
          <a:xfrm>
            <a:off x="385129" y="4748157"/>
            <a:ext cx="1953289" cy="1062590"/>
          </a:xfrm>
          <a:prstGeom prst="rect">
            <a:avLst/>
          </a:prstGeom>
          <a:solidFill>
            <a:srgbClr val="344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Light" panose="020B0402020203020204" pitchFamily="34" charset="0"/>
              </a:rPr>
              <a:t>354a7e</a:t>
            </a:r>
            <a:endParaRPr lang="en-US" dirty="0">
              <a:latin typeface="Avenir Light" panose="020B0402020203020204" pitchFamily="34" charset="0"/>
            </a:endParaRPr>
          </a:p>
        </p:txBody>
      </p:sp>
      <p:sp>
        <p:nvSpPr>
          <p:cNvPr id="23" name="Rectangle 22"/>
          <p:cNvSpPr/>
          <p:nvPr/>
        </p:nvSpPr>
        <p:spPr>
          <a:xfrm>
            <a:off x="2614439" y="4748157"/>
            <a:ext cx="1953289" cy="10625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ight" panose="020B0402020203020204" pitchFamily="34" charset="0"/>
              </a:rPr>
              <a:t>beb49d</a:t>
            </a:r>
          </a:p>
        </p:txBody>
      </p:sp>
      <p:sp>
        <p:nvSpPr>
          <p:cNvPr id="24" name="Rectangle 23"/>
          <p:cNvSpPr/>
          <p:nvPr/>
        </p:nvSpPr>
        <p:spPr>
          <a:xfrm>
            <a:off x="4843749" y="4748157"/>
            <a:ext cx="1953289" cy="10625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Light" panose="020B0402020203020204" pitchFamily="34" charset="0"/>
              </a:rPr>
              <a:t>85b0aa</a:t>
            </a:r>
            <a:endParaRPr lang="en-US" dirty="0">
              <a:latin typeface="Avenir Light" panose="020B0402020203020204" pitchFamily="34" charset="0"/>
            </a:endParaRPr>
          </a:p>
        </p:txBody>
      </p:sp>
      <p:sp>
        <p:nvSpPr>
          <p:cNvPr id="25" name="Rectangle 24"/>
          <p:cNvSpPr/>
          <p:nvPr/>
        </p:nvSpPr>
        <p:spPr>
          <a:xfrm>
            <a:off x="7010037" y="4748157"/>
            <a:ext cx="1953289" cy="1062590"/>
          </a:xfrm>
          <a:prstGeom prst="rect">
            <a:avLst/>
          </a:prstGeom>
          <a:solidFill>
            <a:srgbClr val="828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ight" panose="020B0402020203020204" pitchFamily="34" charset="0"/>
              </a:rPr>
              <a:t>838999</a:t>
            </a:r>
          </a:p>
        </p:txBody>
      </p:sp>
      <p:sp>
        <p:nvSpPr>
          <p:cNvPr id="26" name="Rectangle 25"/>
          <p:cNvSpPr/>
          <p:nvPr/>
        </p:nvSpPr>
        <p:spPr>
          <a:xfrm>
            <a:off x="9174117" y="4748157"/>
            <a:ext cx="1953289" cy="1062590"/>
          </a:xfrm>
          <a:prstGeom prst="rect">
            <a:avLst/>
          </a:prstGeom>
          <a:solidFill>
            <a:srgbClr val="518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ight" panose="020B0402020203020204" pitchFamily="34" charset="0"/>
              </a:rPr>
              <a:t>51849a</a:t>
            </a:r>
          </a:p>
        </p:txBody>
      </p:sp>
      <p:sp>
        <p:nvSpPr>
          <p:cNvPr id="27" name="TextBox 26"/>
          <p:cNvSpPr txBox="1"/>
          <p:nvPr/>
        </p:nvSpPr>
        <p:spPr>
          <a:xfrm>
            <a:off x="324169" y="1295039"/>
            <a:ext cx="8255951" cy="369332"/>
          </a:xfrm>
          <a:prstGeom prst="rect">
            <a:avLst/>
          </a:prstGeom>
          <a:noFill/>
        </p:spPr>
        <p:txBody>
          <a:bodyPr wrap="square" rtlCol="0">
            <a:spAutoFit/>
          </a:bodyPr>
          <a:lstStyle/>
          <a:p>
            <a:r>
              <a:rPr lang="en-US" b="1" dirty="0"/>
              <a:t>Primary Color Usage </a:t>
            </a:r>
          </a:p>
        </p:txBody>
      </p:sp>
    </p:spTree>
    <p:extLst>
      <p:ext uri="{BB962C8B-B14F-4D97-AF65-F5344CB8AC3E}">
        <p14:creationId xmlns:p14="http://schemas.microsoft.com/office/powerpoint/2010/main" val="8975325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483" y="0"/>
            <a:ext cx="10515600" cy="132556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rot="16200000">
            <a:off x="-337925" y="639921"/>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2419777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483" y="1662071"/>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206483" y="454179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Rectangle 5"/>
          <p:cNvSpPr/>
          <p:nvPr userDrawn="1"/>
        </p:nvSpPr>
        <p:spPr>
          <a:xfrm rot="16200000">
            <a:off x="-337925" y="4011194"/>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377134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6483" y="0"/>
            <a:ext cx="10515600" cy="1325563"/>
          </a:xfrm>
        </p:spPr>
        <p:txBody>
          <a:bodyPr/>
          <a:lstStyle/>
          <a:p>
            <a:r>
              <a:rPr lang="en-US"/>
              <a:t>Click to edit Master title style</a:t>
            </a:r>
          </a:p>
        </p:txBody>
      </p:sp>
      <p:sp>
        <p:nvSpPr>
          <p:cNvPr id="5" name="Rectangle 4"/>
          <p:cNvSpPr/>
          <p:nvPr userDrawn="1"/>
        </p:nvSpPr>
        <p:spPr>
          <a:xfrm rot="16200000">
            <a:off x="-337925" y="639921"/>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Tree>
    <p:extLst>
      <p:ext uri="{BB962C8B-B14F-4D97-AF65-F5344CB8AC3E}">
        <p14:creationId xmlns:p14="http://schemas.microsoft.com/office/powerpoint/2010/main" val="39933337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vent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
        <p:nvSpPr>
          <p:cNvPr id="4" name="Rectangle 3">
            <a:extLst>
              <a:ext uri="{FF2B5EF4-FFF2-40B4-BE49-F238E27FC236}">
                <a16:creationId xmlns:a16="http://schemas.microsoft.com/office/drawing/2014/main" id="{150BEB9C-E620-48A9-8B21-E4AD7CB2CFDC}"/>
              </a:ext>
            </a:extLst>
          </p:cNvPr>
          <p:cNvSpPr/>
          <p:nvPr userDrawn="1"/>
        </p:nvSpPr>
        <p:spPr>
          <a:xfrm>
            <a:off x="481070" y="1963877"/>
            <a:ext cx="6096000" cy="1569660"/>
          </a:xfrm>
          <a:prstGeom prst="rect">
            <a:avLst/>
          </a:prstGeom>
        </p:spPr>
        <p:txBody>
          <a:bodyPr>
            <a:spAutoFit/>
          </a:bodyPr>
          <a:lstStyle/>
          <a:p>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in a Day</a:t>
            </a:r>
            <a:b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Business Application Platform</a:t>
            </a:r>
            <a:b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Power Apps, Power Automate</a:t>
            </a:r>
            <a:b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&amp; Common Data Service (CDS) </a:t>
            </a:r>
            <a:endParaRPr lang="en-US" dirty="0"/>
          </a:p>
        </p:txBody>
      </p:sp>
    </p:spTree>
    <p:extLst>
      <p:ext uri="{BB962C8B-B14F-4D97-AF65-F5344CB8AC3E}">
        <p14:creationId xmlns:p14="http://schemas.microsoft.com/office/powerpoint/2010/main" val="10455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310571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4354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FBCF-2E87-4B47-9A1A-3FB79EF029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DF20EB-1BBB-4C05-B504-E058569699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BB0EF-9B80-4A11-9B9D-68D33BDAC09F}"/>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5" name="Footer Placeholder 4">
            <a:extLst>
              <a:ext uri="{FF2B5EF4-FFF2-40B4-BE49-F238E27FC236}">
                <a16:creationId xmlns:a16="http://schemas.microsoft.com/office/drawing/2014/main" id="{510B86E3-AE22-4CF2-B65C-1557AAF60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82790-1007-4035-B36D-D3BDEE07D362}"/>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16862858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615553"/>
          </a:xfrm>
        </p:spPr>
        <p:txBody>
          <a:bodyPr/>
          <a:lstStyle>
            <a:lvl1pPr>
              <a:defRPr sz="4000">
                <a:latin typeface="+mn-lt"/>
              </a:defRPr>
            </a:lvl1pPr>
          </a:lstStyle>
          <a:p>
            <a:r>
              <a:rPr lang="en-US" dirty="0"/>
              <a:t>Click to edit Master title style</a:t>
            </a:r>
          </a:p>
        </p:txBody>
      </p:sp>
    </p:spTree>
    <p:extLst>
      <p:ext uri="{BB962C8B-B14F-4D97-AF65-F5344CB8AC3E}">
        <p14:creationId xmlns:p14="http://schemas.microsoft.com/office/powerpoint/2010/main" val="21659252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255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14096037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9109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3531" y="4598151"/>
            <a:ext cx="1711497" cy="365760"/>
          </a:xfrm>
          <a:prstGeom prst="rect">
            <a:avLst/>
          </a:prstGeom>
        </p:spPr>
      </p:pic>
      <p:sp>
        <p:nvSpPr>
          <p:cNvPr id="5" name="Text Box 3"/>
          <p:cNvSpPr txBox="1">
            <a:spLocks noChangeArrowheads="1"/>
          </p:cNvSpPr>
          <p:nvPr userDrawn="1"/>
        </p:nvSpPr>
        <p:spPr bwMode="blackWhite">
          <a:xfrm>
            <a:off x="562121" y="5340317"/>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dirty="0">
                <a:solidFill>
                  <a:srgbClr val="737373">
                    <a:alpha val="99000"/>
                  </a:srgbClr>
                </a:solidFill>
                <a:cs typeface="Arial" charset="0"/>
              </a:rPr>
              <a:t>© 2019 Microsoft </a:t>
            </a:r>
          </a:p>
          <a:p>
            <a:pPr algn="l" defTabSz="913795" eaLnBrk="0" hangingPunct="0">
              <a:spcAft>
                <a:spcPts val="800"/>
              </a:spcAft>
            </a:pPr>
            <a:r>
              <a:rPr lang="en-US" sz="900" dirty="0">
                <a:solidFill>
                  <a:srgbClr val="737373">
                    <a:alpha val="99000"/>
                  </a:srgbClr>
                </a:solidFill>
                <a:cs typeface="Arial" charset="0"/>
              </a:rPr>
              <a:t>The information herein is for informational purposes only and represents the current view of Microsoft Corporation as of the date of this presentation. Because Microsoft must respond to changing </a:t>
            </a:r>
            <a:br>
              <a:rPr lang="en-US" sz="900" dirty="0">
                <a:solidFill>
                  <a:srgbClr val="737373">
                    <a:alpha val="99000"/>
                  </a:srgbClr>
                </a:solidFill>
                <a:cs typeface="Arial" charset="0"/>
              </a:rPr>
            </a:br>
            <a:r>
              <a:rPr lang="en-US" sz="900" dirty="0">
                <a:solidFill>
                  <a:srgbClr val="737373">
                    <a:alpha val="99000"/>
                  </a:srgbClr>
                </a:solidFill>
                <a:cs typeface="Arial"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dirty="0">
                <a:solidFill>
                  <a:srgbClr val="737373">
                    <a:alpha val="99000"/>
                  </a:srgb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49404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711368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20673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5539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514348"/>
      </p:ext>
    </p:extLst>
  </p:cSld>
  <p:clrMapOvr>
    <a:masterClrMapping/>
  </p:clrMapOvr>
  <p:transition spd="slow">
    <p:push/>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015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1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742"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6785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580F-D15C-43B9-9076-5A39977A8B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9B3952-D3B3-426F-B824-363EBE967F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003964-1C33-41C8-9F96-44EEEE74459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78B0B-386D-4B30-896C-554BCC797ED5}"/>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6" name="Footer Placeholder 5">
            <a:extLst>
              <a:ext uri="{FF2B5EF4-FFF2-40B4-BE49-F238E27FC236}">
                <a16:creationId xmlns:a16="http://schemas.microsoft.com/office/drawing/2014/main" id="{C6150CB4-5AB7-4A47-ACA2-07C70DF36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6469E7-DE79-429B-AD21-0FC06AC5B6B3}"/>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14821957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04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F07A-6440-49AB-B8B0-16FC51AD50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6FDC2A-47C5-4BE5-A58F-7EB68C16B1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45D7B7-9B9D-4BC5-A9ED-093C196E46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FE8AE0-E18F-4DA9-8DDA-A2B92635AD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6DEC68-D6A2-4786-8903-3D588757315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F6F36-5487-4150-B967-FA498B66AA28}"/>
              </a:ext>
            </a:extLst>
          </p:cNvPr>
          <p:cNvSpPr>
            <a:spLocks noGrp="1"/>
          </p:cNvSpPr>
          <p:nvPr>
            <p:ph type="dt" sz="half" idx="10"/>
          </p:nvPr>
        </p:nvSpPr>
        <p:spPr/>
        <p:txBody>
          <a:bodyPr/>
          <a:lstStyle/>
          <a:p>
            <a:fld id="{ADE029C1-B931-4ED0-9421-BB94811E6583}" type="datetimeFigureOut">
              <a:rPr lang="en-US" smtClean="0"/>
              <a:t>1/20/2020</a:t>
            </a:fld>
            <a:endParaRPr lang="en-US"/>
          </a:p>
        </p:txBody>
      </p:sp>
      <p:sp>
        <p:nvSpPr>
          <p:cNvPr id="8" name="Footer Placeholder 7">
            <a:extLst>
              <a:ext uri="{FF2B5EF4-FFF2-40B4-BE49-F238E27FC236}">
                <a16:creationId xmlns:a16="http://schemas.microsoft.com/office/drawing/2014/main" id="{601DBE1F-E4CE-4157-8794-BB04F1664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24146-B1B7-44E0-98FE-07E9BDB81388}"/>
              </a:ext>
            </a:extLst>
          </p:cNvPr>
          <p:cNvSpPr>
            <a:spLocks noGrp="1"/>
          </p:cNvSpPr>
          <p:nvPr>
            <p:ph type="sldNum" sz="quarter" idx="12"/>
          </p:nvPr>
        </p:nvSpPr>
        <p:spPr/>
        <p:txBody>
          <a:bodyPr/>
          <a:lstStyle/>
          <a:p>
            <a:fld id="{A7E081E6-7514-4DF8-8C11-BDC07F2D1935}" type="slidenum">
              <a:rPr lang="en-US" smtClean="0"/>
              <a:t>‹#›</a:t>
            </a:fld>
            <a:endParaRPr lang="en-US"/>
          </a:p>
        </p:txBody>
      </p:sp>
    </p:spTree>
    <p:extLst>
      <p:ext uri="{BB962C8B-B14F-4D97-AF65-F5344CB8AC3E}">
        <p14:creationId xmlns:p14="http://schemas.microsoft.com/office/powerpoint/2010/main" val="2015912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1.jpe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55.emf"/><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6.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theme" Target="../theme/theme7.xml"/><Relationship Id="rId1"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60.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Heading 1</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Heading 2</a:t>
            </a:r>
          </a:p>
          <a:p>
            <a:pPr lvl="1"/>
            <a:r>
              <a:rPr lang="en-US" dirty="0"/>
              <a:t>Heading 3</a:t>
            </a:r>
          </a:p>
          <a:p>
            <a:pPr lvl="2"/>
            <a:r>
              <a:rPr lang="en-US" dirty="0"/>
              <a:t>Heading 4</a:t>
            </a:r>
          </a:p>
          <a:p>
            <a:pPr lvl="3"/>
            <a:r>
              <a:rPr lang="en-US" dirty="0"/>
              <a:t>Heading 5</a:t>
            </a:r>
          </a:p>
          <a:p>
            <a:pPr lvl="4"/>
            <a:r>
              <a:rPr lang="en-US" dirty="0"/>
              <a:t>Heading 6 </a:t>
            </a:r>
          </a:p>
          <a:p>
            <a:pPr lvl="0"/>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B6556-6864-4BEC-93BA-5E1011D726E8}" type="datetimeFigureOut">
              <a:rPr lang="en-US" smtClean="0"/>
              <a:t>1/20/2020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087E5-5888-46D6-8AA3-95CA21071FBF}" type="slidenum">
              <a:rPr lang="en-US" smtClean="0"/>
              <a:t>‹#›</a:t>
            </a:fld>
            <a:endParaRPr lang="en-US"/>
          </a:p>
        </p:txBody>
      </p:sp>
    </p:spTree>
    <p:extLst>
      <p:ext uri="{BB962C8B-B14F-4D97-AF65-F5344CB8AC3E}">
        <p14:creationId xmlns:p14="http://schemas.microsoft.com/office/powerpoint/2010/main" val="4000539745"/>
      </p:ext>
    </p:extLst>
  </p:cSld>
  <p:clrMap bg1="lt1" tx1="dk1" bg2="lt2" tx2="dk2" accent1="accent1" accent2="accent2" accent3="accent3" accent4="accent4" accent5="accent5" accent6="accent6" hlink="hlink" folHlink="folHlink"/>
  <p:sldLayoutIdLst>
    <p:sldLayoutId id="2147483673" r:id="rId1"/>
    <p:sldLayoutId id="2147483670" r:id="rId2"/>
    <p:sldLayoutId id="2147483671" r:id="rId3"/>
    <p:sldLayoutId id="2147483676" r:id="rId4"/>
  </p:sldLayoutIdLst>
  <p:txStyles>
    <p:titleStyle>
      <a:lvl1pPr algn="l" defTabSz="914400" rtl="0" eaLnBrk="1" latinLnBrk="0" hangingPunct="1">
        <a:lnSpc>
          <a:spcPct val="90000"/>
        </a:lnSpc>
        <a:spcBef>
          <a:spcPct val="0"/>
        </a:spcBef>
        <a:buNone/>
        <a:defRPr sz="3800" kern="1200">
          <a:solidFill>
            <a:srgbClr val="182D4F"/>
          </a:solidFill>
          <a:latin typeface="Avenir Light" panose="020B0402020203020204"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000" kern="1200" baseline="0">
          <a:solidFill>
            <a:srgbClr val="182D4F"/>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182D4F"/>
          </a:solidFill>
          <a:latin typeface="Avenir Light" panose="020B0402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82D4F"/>
          </a:solidFill>
          <a:latin typeface="Avenir Heavy" panose="020B0703020203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82D4F"/>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82D4F"/>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182D4F"/>
          </a:solidFill>
          <a:latin typeface="Avenir Light" panose="020B040202020302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ACE65D-454A-4891-909D-90759A725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F84DD8-5970-4842-AC7A-70A2695F6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DBC365-FCDA-4AF6-AA66-6B2439FB6C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E029C1-B931-4ED0-9421-BB94811E6583}" type="datetimeFigureOut">
              <a:rPr lang="en-US" smtClean="0"/>
              <a:t>1/20/2020</a:t>
            </a:fld>
            <a:endParaRPr lang="en-US"/>
          </a:p>
        </p:txBody>
      </p:sp>
      <p:sp>
        <p:nvSpPr>
          <p:cNvPr id="5" name="Footer Placeholder 4">
            <a:extLst>
              <a:ext uri="{FF2B5EF4-FFF2-40B4-BE49-F238E27FC236}">
                <a16:creationId xmlns:a16="http://schemas.microsoft.com/office/drawing/2014/main" id="{438DA1C9-A7A9-4E19-9B76-1DBF124546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639BF-7AC3-49A7-B64D-7430C583EA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E081E6-7514-4DF8-8C11-BDC07F2D1935}" type="slidenum">
              <a:rPr lang="en-US" smtClean="0"/>
              <a:t>‹#›</a:t>
            </a:fld>
            <a:endParaRPr lang="en-US"/>
          </a:p>
        </p:txBody>
      </p:sp>
    </p:spTree>
    <p:extLst>
      <p:ext uri="{BB962C8B-B14F-4D97-AF65-F5344CB8AC3E}">
        <p14:creationId xmlns:p14="http://schemas.microsoft.com/office/powerpoint/2010/main" val="97493336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Heading 1</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Heading 2</a:t>
            </a:r>
          </a:p>
          <a:p>
            <a:pPr lvl="1"/>
            <a:r>
              <a:rPr lang="en-US" dirty="0"/>
              <a:t>Heading 3</a:t>
            </a:r>
          </a:p>
          <a:p>
            <a:pPr lvl="2"/>
            <a:r>
              <a:rPr lang="en-US" dirty="0"/>
              <a:t>Heading 4</a:t>
            </a:r>
          </a:p>
          <a:p>
            <a:pPr lvl="3"/>
            <a:r>
              <a:rPr lang="en-US" dirty="0"/>
              <a:t>Heading 5</a:t>
            </a:r>
          </a:p>
          <a:p>
            <a:pPr lvl="4"/>
            <a:r>
              <a:rPr lang="en-US" dirty="0"/>
              <a:t>Heading 6 </a:t>
            </a:r>
          </a:p>
          <a:p>
            <a:pPr lvl="0"/>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B6556-6864-4BEC-93BA-5E1011D726E8}" type="datetimeFigureOut">
              <a:rPr lang="en-US" smtClean="0"/>
              <a:t>1/20/2020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087E5-5888-46D6-8AA3-95CA21071FBF}" type="slidenum">
              <a:rPr lang="en-US" smtClean="0"/>
              <a:t>‹#›</a:t>
            </a:fld>
            <a:endParaRPr lang="en-US"/>
          </a:p>
        </p:txBody>
      </p:sp>
    </p:spTree>
    <p:extLst>
      <p:ext uri="{BB962C8B-B14F-4D97-AF65-F5344CB8AC3E}">
        <p14:creationId xmlns:p14="http://schemas.microsoft.com/office/powerpoint/2010/main" val="100227109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Lst>
  <p:txStyles>
    <p:titleStyle>
      <a:lvl1pPr algn="l" defTabSz="914400" rtl="0" eaLnBrk="1" latinLnBrk="0" hangingPunct="1">
        <a:lnSpc>
          <a:spcPct val="90000"/>
        </a:lnSpc>
        <a:spcBef>
          <a:spcPct val="0"/>
        </a:spcBef>
        <a:buNone/>
        <a:defRPr sz="3800" kern="1200">
          <a:solidFill>
            <a:srgbClr val="182D4F"/>
          </a:solidFill>
          <a:latin typeface="Avenir Light" panose="020B0402020203020204"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000" kern="1200" baseline="0">
          <a:solidFill>
            <a:srgbClr val="182D4F"/>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baseline="0">
          <a:solidFill>
            <a:srgbClr val="182D4F"/>
          </a:solidFill>
          <a:latin typeface="Avenir Light" panose="020B0402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82D4F"/>
          </a:solidFill>
          <a:latin typeface="Avenir Heavy" panose="020B0703020203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82D4F"/>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82D4F"/>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182D4F"/>
          </a:solidFill>
          <a:latin typeface="Avenir Light" panose="020B040202020302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8" name="Straight Connector 7"/>
          <p:cNvCxnSpPr/>
          <p:nvPr/>
        </p:nvCxnSpPr>
        <p:spPr>
          <a:xfrm>
            <a:off x="-1" y="6334493"/>
            <a:ext cx="1219200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3964" y="6489566"/>
            <a:ext cx="1828800" cy="213360"/>
          </a:xfrm>
          <a:prstGeom prst="rect">
            <a:avLst/>
          </a:prstGeom>
        </p:spPr>
      </p:pic>
    </p:spTree>
    <p:extLst>
      <p:ext uri="{BB962C8B-B14F-4D97-AF65-F5344CB8AC3E}">
        <p14:creationId xmlns:p14="http://schemas.microsoft.com/office/powerpoint/2010/main" val="274052076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3800" kern="1200">
          <a:solidFill>
            <a:srgbClr val="182D4F"/>
          </a:solidFill>
          <a:latin typeface="Avenir Light" panose="020B0402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82D4F"/>
          </a:solidFill>
          <a:latin typeface="Avenir Light" panose="020B04020202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82D4F"/>
          </a:solidFill>
          <a:latin typeface="Avenir Light" panose="020B0402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82D4F"/>
          </a:solidFill>
          <a:latin typeface="Avenir Light" panose="020B0402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82D4F"/>
          </a:solidFill>
          <a:latin typeface="Avenir Light" panose="020B0402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82D4F"/>
          </a:solidFill>
          <a:latin typeface="Avenir Light" panose="020B0402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11206059" y="6334493"/>
            <a:ext cx="985942" cy="523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666666"/>
                </a:solidFill>
                <a:latin typeface="Avenir Light" panose="020B0402020203020204" pitchFamily="34" charset="0"/>
              </a:rPr>
              <a:t>/ </a:t>
            </a:r>
            <a:fld id="{795D1F41-3E3C-42FA-96EA-49CBAC6DFF88}" type="slidenum">
              <a:rPr lang="en-US" sz="1400" smtClean="0">
                <a:solidFill>
                  <a:srgbClr val="666666"/>
                </a:solidFill>
                <a:latin typeface="Avenir Light" panose="020B0402020203020204" pitchFamily="34" charset="0"/>
              </a:rPr>
              <a:t>‹#›</a:t>
            </a:fld>
            <a:endParaRPr lang="en-US" sz="1400" dirty="0">
              <a:solidFill>
                <a:srgbClr val="666666"/>
              </a:solidFill>
              <a:latin typeface="Avenir Light" panose="020B0402020203020204" pitchFamily="34" charset="0"/>
            </a:endParaRPr>
          </a:p>
        </p:txBody>
      </p:sp>
      <p:cxnSp>
        <p:nvCxnSpPr>
          <p:cNvPr id="3" name="Straight Connector 2"/>
          <p:cNvCxnSpPr/>
          <p:nvPr userDrawn="1"/>
        </p:nvCxnSpPr>
        <p:spPr>
          <a:xfrm>
            <a:off x="-1" y="6334493"/>
            <a:ext cx="12192001" cy="0"/>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93964" y="6489566"/>
            <a:ext cx="1828800" cy="213360"/>
          </a:xfrm>
          <a:prstGeom prst="rect">
            <a:avLst/>
          </a:prstGeom>
        </p:spPr>
      </p:pic>
    </p:spTree>
    <p:extLst>
      <p:ext uri="{BB962C8B-B14F-4D97-AF65-F5344CB8AC3E}">
        <p14:creationId xmlns:p14="http://schemas.microsoft.com/office/powerpoint/2010/main" val="284684584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3" r:id="rId33"/>
    <p:sldLayoutId id="2147483744" r:id="rId34"/>
  </p:sldLayoutIdLst>
  <p:txStyles>
    <p:titleStyle>
      <a:lvl1pPr algn="l" defTabSz="914400" rtl="0" eaLnBrk="1" latinLnBrk="0" hangingPunct="1">
        <a:lnSpc>
          <a:spcPct val="90000"/>
        </a:lnSpc>
        <a:spcBef>
          <a:spcPct val="0"/>
        </a:spcBef>
        <a:buNone/>
        <a:defRPr sz="3800" kern="1200">
          <a:solidFill>
            <a:srgbClr val="172D4F"/>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Clr>
          <a:srgbClr val="F72F41"/>
        </a:buClr>
        <a:buFont typeface="Arial"/>
        <a:buChar char="•"/>
        <a:defRPr sz="3000" b="0" i="0" kern="1200">
          <a:solidFill>
            <a:srgbClr val="666666"/>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Clr>
          <a:srgbClr val="F72F41"/>
        </a:buClr>
        <a:buFont typeface="Arial"/>
        <a:buChar char="•"/>
        <a:defRPr sz="2800" kern="1200">
          <a:solidFill>
            <a:srgbClr val="666666"/>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Clr>
          <a:srgbClr val="F72F41"/>
        </a:buClr>
        <a:buFont typeface="Arial"/>
        <a:buChar char="•"/>
        <a:defRPr sz="2000" b="1" kern="1200">
          <a:solidFill>
            <a:srgbClr val="666666"/>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Clr>
          <a:srgbClr val="F72F41"/>
        </a:buClr>
        <a:buFont typeface="Arial"/>
        <a:buChar char="•"/>
        <a:defRPr sz="1800" kern="1200">
          <a:solidFill>
            <a:srgbClr val="666666"/>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Clr>
          <a:srgbClr val="F72F41"/>
        </a:buClr>
        <a:buFont typeface="Arial"/>
        <a:buChar char="•"/>
        <a:defRPr sz="1800" b="0" i="0" kern="1200">
          <a:solidFill>
            <a:srgbClr val="666666"/>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658114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07486393"/>
      </p:ext>
    </p:extLst>
  </p:cSld>
  <p:clrMap bg1="lt1" tx1="dk1" bg2="lt2" tx2="dk2" accent1="accent1" accent2="accent2" accent3="accent3" accent4="accent4" accent5="accent5" accent6="accent6" hlink="hlink" folHlink="folHlink"/>
  <p:sldLayoutIdLst>
    <p:sldLayoutId id="214748375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09258224"/>
      </p:ext>
    </p:extLst>
  </p:cSld>
  <p:clrMap bg1="lt1" tx1="dk1" bg2="lt2" tx2="dk2" accent1="accent1" accent2="accent2" accent3="accent3" accent4="accent4" accent5="accent5" accent6="accent6" hlink="hlink" folHlink="folHlink"/>
  <p:sldLayoutIdLst>
    <p:sldLayoutId id="2147483760" r:id="rId1"/>
    <p:sldLayoutId id="2147483761" r:id="rId2"/>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image" Target="../media/image61.jpg"/><Relationship Id="rId1" Type="http://schemas.openxmlformats.org/officeDocument/2006/relationships/slideLayout" Target="../slideLayouts/slideLayout20.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g"/></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73.svg"/><Relationship Id="rId5" Type="http://schemas.openxmlformats.org/officeDocument/2006/relationships/image" Target="../media/image73.png"/><Relationship Id="rId4" Type="http://schemas.openxmlformats.org/officeDocument/2006/relationships/image" Target="../media/image71.svg"/></Relationships>
</file>

<file path=ppt/slides/_rels/slide13.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70.xml"/><Relationship Id="rId4" Type="http://schemas.openxmlformats.org/officeDocument/2006/relationships/image" Target="../media/image92.svg"/></Relationships>
</file>

<file path=ppt/slides/_rels/slide1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78.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91.png"/></Relationships>
</file>

<file path=ppt/slides/_rels/slide17.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image" Target="../media/image77.png"/><Relationship Id="rId1" Type="http://schemas.openxmlformats.org/officeDocument/2006/relationships/slideLayout" Target="../slideLayouts/slideLayout8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83.png"/><Relationship Id="rId9" Type="http://schemas.openxmlformats.org/officeDocument/2006/relationships/image" Target="../media/image100.png"/></Relationships>
</file>

<file path=ppt/slides/_rels/slide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80.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79.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0.svg"/><Relationship Id="rId5" Type="http://schemas.openxmlformats.org/officeDocument/2006/relationships/image" Target="../media/image120.png"/><Relationship Id="rId4" Type="http://schemas.openxmlformats.org/officeDocument/2006/relationships/image" Target="../media/image119.png"/></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2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5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www.patriotgroupbd.com/security/" TargetMode="External"/><Relationship Id="rId2" Type="http://schemas.openxmlformats.org/officeDocument/2006/relationships/image" Target="../media/image130.jpg"/><Relationship Id="rId1" Type="http://schemas.openxmlformats.org/officeDocument/2006/relationships/slideLayout" Target="../slideLayouts/slideLayout16.xml"/><Relationship Id="rId5" Type="http://schemas.openxmlformats.org/officeDocument/2006/relationships/hyperlink" Target="https://aka.ms/CoEStarterKitDownload" TargetMode="External"/><Relationship Id="rId4" Type="http://schemas.openxmlformats.org/officeDocument/2006/relationships/hyperlink" Target="https://aka.ms/powerappsadminwhitepap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xml"/><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hyperlink" Target="mailto:jlindstrom@hitachisolutions.com" TargetMode="External"/><Relationship Id="rId2" Type="http://schemas.openxmlformats.org/officeDocument/2006/relationships/image" Target="../media/image69.jpeg"/><Relationship Id="rId1" Type="http://schemas.openxmlformats.org/officeDocument/2006/relationships/slideLayout" Target="../slideLayouts/slideLayout57.xml"/><Relationship Id="rId6" Type="http://schemas.openxmlformats.org/officeDocument/2006/relationships/hyperlink" Target="mailto:spanwar@hitachisolutions.com" TargetMode="External"/><Relationship Id="rId5" Type="http://schemas.openxmlformats.org/officeDocument/2006/relationships/image" Target="../media/image71.JP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6.xml"/><Relationship Id="rId6" Type="http://schemas.openxmlformats.org/officeDocument/2006/relationships/image" Target="../media/image73.svg"/><Relationship Id="rId5" Type="http://schemas.openxmlformats.org/officeDocument/2006/relationships/image" Target="../media/image73.png"/><Relationship Id="rId4" Type="http://schemas.openxmlformats.org/officeDocument/2006/relationships/image" Target="../media/image71.svg"/></Relationships>
</file>

<file path=ppt/slides/_rels/slide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70.xml"/><Relationship Id="rId6" Type="http://schemas.openxmlformats.org/officeDocument/2006/relationships/image" Target="../media/image77.svg"/><Relationship Id="rId5" Type="http://schemas.openxmlformats.org/officeDocument/2006/relationships/image" Target="../media/image75.png"/><Relationship Id="rId4" Type="http://schemas.openxmlformats.org/officeDocument/2006/relationships/image" Target="../media/image75.svg"/></Relationships>
</file>

<file path=ppt/slides/_rels/slide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73.svg"/><Relationship Id="rId5" Type="http://schemas.openxmlformats.org/officeDocument/2006/relationships/image" Target="../media/image73.png"/><Relationship Id="rId4" Type="http://schemas.openxmlformats.org/officeDocument/2006/relationships/image" Target="../media/image7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763" y="695564"/>
            <a:ext cx="2023572" cy="155815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215"/>
          <a:stretch/>
        </p:blipFill>
        <p:spPr>
          <a:xfrm>
            <a:off x="4304498" y="0"/>
            <a:ext cx="1821215" cy="36742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454" y="3749887"/>
            <a:ext cx="6070715" cy="151767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763" y="2326913"/>
            <a:ext cx="2023572" cy="134904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5385" y="640603"/>
            <a:ext cx="2785784" cy="3035358"/>
          </a:xfrm>
          <a:prstGeom prst="rect">
            <a:avLst/>
          </a:prstGeom>
        </p:spPr>
      </p:pic>
      <p:sp>
        <p:nvSpPr>
          <p:cNvPr id="9" name="Rectangle 8"/>
          <p:cNvSpPr/>
          <p:nvPr/>
        </p:nvSpPr>
        <p:spPr>
          <a:xfrm>
            <a:off x="8285385" y="-1"/>
            <a:ext cx="2785784" cy="566677"/>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139219" y="2326912"/>
            <a:ext cx="1052781" cy="3566965"/>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31551" y="5341493"/>
            <a:ext cx="2785784" cy="1516508"/>
          </a:xfrm>
          <a:prstGeom prst="rect">
            <a:avLst/>
          </a:prstGeom>
          <a:solidFill>
            <a:srgbClr val="182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b="49682"/>
          <a:stretch/>
        </p:blipFill>
        <p:spPr>
          <a:xfrm>
            <a:off x="8305123" y="5341492"/>
            <a:ext cx="2766046" cy="1516508"/>
          </a:xfrm>
          <a:prstGeom prst="rect">
            <a:avLst/>
          </a:prstGeom>
        </p:spPr>
      </p:pic>
      <p:sp>
        <p:nvSpPr>
          <p:cNvPr id="15" name="Rectangle 14"/>
          <p:cNvSpPr/>
          <p:nvPr/>
        </p:nvSpPr>
        <p:spPr>
          <a:xfrm>
            <a:off x="593506" y="5221846"/>
            <a:ext cx="721570" cy="45720"/>
          </a:xfrm>
          <a:prstGeom prst="rect">
            <a:avLst/>
          </a:prstGeom>
          <a:solidFill>
            <a:srgbClr val="F72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panose="020B0402020203020204" pitchFamily="34" charset="0"/>
            </a:endParaRPr>
          </a:p>
        </p:txBody>
      </p:sp>
      <p:sp>
        <p:nvSpPr>
          <p:cNvPr id="16" name="TextBox 15"/>
          <p:cNvSpPr txBox="1"/>
          <p:nvPr/>
        </p:nvSpPr>
        <p:spPr>
          <a:xfrm>
            <a:off x="491906" y="4269746"/>
            <a:ext cx="2618024" cy="461665"/>
          </a:xfrm>
          <a:prstGeom prst="rect">
            <a:avLst/>
          </a:prstGeom>
          <a:noFill/>
        </p:spPr>
        <p:txBody>
          <a:bodyPr wrap="none" rtlCol="0">
            <a:spAutoFit/>
          </a:bodyPr>
          <a:lstStyle/>
          <a:p>
            <a:r>
              <a:rPr lang="en-US" sz="2400" dirty="0">
                <a:solidFill>
                  <a:srgbClr val="182D4F"/>
                </a:solidFill>
                <a:latin typeface="Avenir Heavy" panose="020B0703020203020204" pitchFamily="34" charset="0"/>
              </a:rPr>
              <a:t>Hitachi Solutions</a:t>
            </a:r>
          </a:p>
        </p:txBody>
      </p:sp>
      <p:sp>
        <p:nvSpPr>
          <p:cNvPr id="17" name="TextBox 16"/>
          <p:cNvSpPr txBox="1"/>
          <p:nvPr/>
        </p:nvSpPr>
        <p:spPr>
          <a:xfrm>
            <a:off x="491906" y="4669020"/>
            <a:ext cx="3907929" cy="338554"/>
          </a:xfrm>
          <a:prstGeom prst="rect">
            <a:avLst/>
          </a:prstGeom>
          <a:noFill/>
        </p:spPr>
        <p:txBody>
          <a:bodyPr wrap="none" rtlCol="0">
            <a:spAutoFit/>
          </a:bodyPr>
          <a:lstStyle/>
          <a:p>
            <a:r>
              <a:rPr lang="en-US" sz="1600" dirty="0">
                <a:solidFill>
                  <a:srgbClr val="666666"/>
                </a:solidFill>
                <a:latin typeface="Avenir Book" panose="02000503020000020003" pitchFamily="2" charset="0"/>
              </a:rPr>
              <a:t>North America Business Solutions Group</a:t>
            </a:r>
          </a:p>
        </p:txBody>
      </p:sp>
    </p:spTree>
    <p:extLst>
      <p:ext uri="{BB962C8B-B14F-4D97-AF65-F5344CB8AC3E}">
        <p14:creationId xmlns:p14="http://schemas.microsoft.com/office/powerpoint/2010/main" val="325894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84F64E6-A34F-43DF-B991-B1B69C2ACBE7}"/>
              </a:ext>
            </a:extLst>
          </p:cNvPr>
          <p:cNvSpPr/>
          <p:nvPr/>
        </p:nvSpPr>
        <p:spPr bwMode="auto">
          <a:xfrm>
            <a:off x="-3048000" y="-5715000"/>
            <a:ext cx="18288000" cy="18288000"/>
          </a:xfrm>
          <a:prstGeom prst="ellipse">
            <a:avLst/>
          </a:prstGeom>
          <a:solidFill>
            <a:srgbClr val="742774"/>
          </a:solidFill>
          <a:ln>
            <a:solidFill>
              <a:schemeClr val="accent1"/>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solidFill>
                  <a:schemeClr val="bg1"/>
                </a:solidFill>
              </a:rPr>
              <a:t>Build apps for web and mobile with Power Apps</a:t>
            </a:r>
          </a:p>
        </p:txBody>
      </p:sp>
      <p:pic>
        <p:nvPicPr>
          <p:cNvPr id="4" name="Picture 3" descr="A screenshot of a computer screen&#10;&#10;Description generated with very high confidence">
            <a:extLst>
              <a:ext uri="{FF2B5EF4-FFF2-40B4-BE49-F238E27FC236}">
                <a16:creationId xmlns:a16="http://schemas.microsoft.com/office/drawing/2014/main" id="{25283FEE-EF6A-46CB-94A2-21225F780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1347" y="2054049"/>
            <a:ext cx="9580740" cy="3479203"/>
          </a:xfrm>
          <a:prstGeom prst="rect">
            <a:avLst/>
          </a:prstGeom>
        </p:spPr>
      </p:pic>
      <p:grpSp>
        <p:nvGrpSpPr>
          <p:cNvPr id="6" name="Group 4">
            <a:extLst>
              <a:ext uri="{FF2B5EF4-FFF2-40B4-BE49-F238E27FC236}">
                <a16:creationId xmlns:a16="http://schemas.microsoft.com/office/drawing/2014/main" id="{A2A3C618-1D4D-470A-8A66-A972B4A4F2F7}"/>
              </a:ext>
            </a:extLst>
          </p:cNvPr>
          <p:cNvGrpSpPr>
            <a:grpSpLocks noChangeAspect="1"/>
          </p:cNvGrpSpPr>
          <p:nvPr/>
        </p:nvGrpSpPr>
        <p:grpSpPr bwMode="auto">
          <a:xfrm>
            <a:off x="10953750" y="457199"/>
            <a:ext cx="655638" cy="504533"/>
            <a:chOff x="2880" y="2176"/>
            <a:chExt cx="256" cy="197"/>
          </a:xfrm>
          <a:solidFill>
            <a:srgbClr val="D2D2D2"/>
          </a:solidFill>
        </p:grpSpPr>
        <p:sp>
          <p:nvSpPr>
            <p:cNvPr id="7" name="Freeform 5">
              <a:extLst>
                <a:ext uri="{FF2B5EF4-FFF2-40B4-BE49-F238E27FC236}">
                  <a16:creationId xmlns:a16="http://schemas.microsoft.com/office/drawing/2014/main" id="{4FD1E89C-7F0B-4CF5-B7BD-4846E0EF60D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 name="Freeform 6">
              <a:extLst>
                <a:ext uri="{FF2B5EF4-FFF2-40B4-BE49-F238E27FC236}">
                  <a16:creationId xmlns:a16="http://schemas.microsoft.com/office/drawing/2014/main" id="{FA0629E8-A321-4AA0-9FD7-DEE5E0BA87F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 name="Freeform 7">
              <a:extLst>
                <a:ext uri="{FF2B5EF4-FFF2-40B4-BE49-F238E27FC236}">
                  <a16:creationId xmlns:a16="http://schemas.microsoft.com/office/drawing/2014/main" id="{F7B8A215-D20D-46FB-A44F-688FF42930A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8">
              <a:extLst>
                <a:ext uri="{FF2B5EF4-FFF2-40B4-BE49-F238E27FC236}">
                  <a16:creationId xmlns:a16="http://schemas.microsoft.com/office/drawing/2014/main" id="{6C25DEAA-6B7C-4B09-942A-EDD9115A915C}"/>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DAFDC11B-D891-40A7-A18F-CEC4C6EF6EC9}"/>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5" name="Text Placeholder 7">
            <a:extLst>
              <a:ext uri="{FF2B5EF4-FFF2-40B4-BE49-F238E27FC236}">
                <a16:creationId xmlns:a16="http://schemas.microsoft.com/office/drawing/2014/main" id="{2CC4CB91-5E4B-4E15-B93F-3F4FA43A0C84}"/>
              </a:ext>
            </a:extLst>
          </p:cNvPr>
          <p:cNvSpPr txBox="1">
            <a:spLocks/>
          </p:cNvSpPr>
          <p:nvPr/>
        </p:nvSpPr>
        <p:spPr>
          <a:xfrm>
            <a:off x="588262" y="1371524"/>
            <a:ext cx="5050537" cy="3262379"/>
          </a:xfrm>
          <a:prstGeom prst="rect">
            <a:avLst/>
          </a:prstGeom>
        </p:spPr>
        <p:txBody>
          <a:bodyPr vert="horz" wrap="square" lIns="0" tIns="91414" rIns="146263" bIns="91414"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049"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
                <a:ea typeface="+mn-ea"/>
                <a:cs typeface="Segoe UI Light"/>
              </a:rPr>
              <a:t>Easily build web &amp; mobile apps with a fill featured low-code/no-code development experience</a:t>
            </a:r>
          </a:p>
          <a:p>
            <a:pPr marL="224097" marR="0" lvl="0" indent="-224097" algn="l" defTabSz="914049"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
                <a:ea typeface="+mn-ea"/>
                <a:cs typeface="Segoe UI Light"/>
              </a:rPr>
              <a:t>Empower business users to solve their own problems and easily share apps while maintaining security &amp; governance</a:t>
            </a:r>
          </a:p>
          <a:p>
            <a:pPr marL="224097" marR="0" lvl="0" indent="-224097" algn="l" defTabSz="914049"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
                <a:ea typeface="+mn-ea"/>
                <a:cs typeface="Segoe UI Light"/>
              </a:rPr>
              <a:t>Pro developer extensibility enables a “no limits” platform that spans business users to professional developers</a:t>
            </a:r>
          </a:p>
        </p:txBody>
      </p:sp>
    </p:spTree>
    <p:extLst>
      <p:ext uri="{BB962C8B-B14F-4D97-AF65-F5344CB8AC3E}">
        <p14:creationId xmlns:p14="http://schemas.microsoft.com/office/powerpoint/2010/main" val="39724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23BE0B48-65F8-4627-82C3-5C60AA42EFB4}"/>
              </a:ext>
            </a:extLst>
          </p:cNvPr>
          <p:cNvSpPr/>
          <p:nvPr/>
        </p:nvSpPr>
        <p:spPr bwMode="auto">
          <a:xfrm>
            <a:off x="-3048000" y="-5715000"/>
            <a:ext cx="18288000" cy="18288000"/>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D0F0184A-F935-417E-A1C6-378721AE3D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6929" y="1677657"/>
            <a:ext cx="1979594" cy="4286482"/>
          </a:xfrm>
          <a:prstGeom prst="rect">
            <a:avLst/>
          </a:prstGeom>
        </p:spPr>
      </p:pic>
      <p:sp>
        <p:nvSpPr>
          <p:cNvPr id="2" name="Title 1">
            <a:extLst>
              <a:ext uri="{FF2B5EF4-FFF2-40B4-BE49-F238E27FC236}">
                <a16:creationId xmlns:a16="http://schemas.microsoft.com/office/drawing/2014/main" id="{A28BE6FF-8238-47E0-9223-28F2861260A9}"/>
              </a:ext>
            </a:extLst>
          </p:cNvPr>
          <p:cNvSpPr>
            <a:spLocks noGrp="1"/>
          </p:cNvSpPr>
          <p:nvPr>
            <p:ph type="title"/>
          </p:nvPr>
        </p:nvSpPr>
        <p:spPr/>
        <p:txBody>
          <a:bodyPr/>
          <a:lstStyle/>
          <a:p>
            <a:r>
              <a:rPr lang="en-US">
                <a:solidFill>
                  <a:schemeClr val="bg1"/>
                </a:solidFill>
              </a:rPr>
              <a:t>Anatomy of an app</a:t>
            </a:r>
          </a:p>
        </p:txBody>
      </p:sp>
      <p:pic>
        <p:nvPicPr>
          <p:cNvPr id="4" name="Picture 3">
            <a:extLst>
              <a:ext uri="{FF2B5EF4-FFF2-40B4-BE49-F238E27FC236}">
                <a16:creationId xmlns:a16="http://schemas.microsoft.com/office/drawing/2014/main" id="{D7AE12DA-81CA-426C-A694-C37B9F1B3E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5543" y="1552620"/>
            <a:ext cx="2280915" cy="4613875"/>
          </a:xfrm>
          <a:prstGeom prst="rect">
            <a:avLst/>
          </a:prstGeom>
        </p:spPr>
      </p:pic>
      <p:sp>
        <p:nvSpPr>
          <p:cNvPr id="8" name="Callout: Line with Accent Bar 7">
            <a:extLst>
              <a:ext uri="{FF2B5EF4-FFF2-40B4-BE49-F238E27FC236}">
                <a16:creationId xmlns:a16="http://schemas.microsoft.com/office/drawing/2014/main" id="{6D57CA06-64D1-4F03-942C-CF14C3E35DC1}"/>
              </a:ext>
            </a:extLst>
          </p:cNvPr>
          <p:cNvSpPr/>
          <p:nvPr/>
        </p:nvSpPr>
        <p:spPr bwMode="auto">
          <a:xfrm>
            <a:off x="8699052" y="2519965"/>
            <a:ext cx="2568290" cy="994735"/>
          </a:xfrm>
          <a:prstGeom prst="accentCallout1">
            <a:avLst>
              <a:gd name="adj1" fmla="val 25732"/>
              <a:gd name="adj2" fmla="val -10115"/>
              <a:gd name="adj3" fmla="val 53791"/>
              <a:gd name="adj4" fmla="val -57878"/>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connectivity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Connect to over 250 services and apps with built-in connectors for everything from Adobe, to </a:t>
            </a:r>
            <a:r>
              <a:rPr kumimoji="0" lang="en-US" sz="1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rPr>
              <a:t>ZenDesk</a:t>
            </a: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to on-prem</a:t>
            </a:r>
          </a:p>
        </p:txBody>
      </p:sp>
      <p:sp>
        <p:nvSpPr>
          <p:cNvPr id="9" name="Callout: Line with Accent Bar 8">
            <a:extLst>
              <a:ext uri="{FF2B5EF4-FFF2-40B4-BE49-F238E27FC236}">
                <a16:creationId xmlns:a16="http://schemas.microsoft.com/office/drawing/2014/main" id="{17AC934C-9F2F-4ACC-ABFE-6179317B64A0}"/>
              </a:ext>
            </a:extLst>
          </p:cNvPr>
          <p:cNvSpPr/>
          <p:nvPr/>
        </p:nvSpPr>
        <p:spPr bwMode="auto">
          <a:xfrm>
            <a:off x="8689626" y="3734491"/>
            <a:ext cx="2485672" cy="1060067"/>
          </a:xfrm>
          <a:prstGeom prst="accentCallout1">
            <a:avLst>
              <a:gd name="adj1" fmla="val 60334"/>
              <a:gd name="adj2" fmla="val -10115"/>
              <a:gd name="adj3" fmla="val 43322"/>
              <a:gd name="adj4" fmla="val -59986"/>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Built-in data platform</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Use Common Data Service </a:t>
            </a:r>
            <a:b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to store app data in a standardized Common Data Model</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Callout: Line with Accent Bar 9">
            <a:extLst>
              <a:ext uri="{FF2B5EF4-FFF2-40B4-BE49-F238E27FC236}">
                <a16:creationId xmlns:a16="http://schemas.microsoft.com/office/drawing/2014/main" id="{5151E512-800B-419F-A151-940D55F093F5}"/>
              </a:ext>
            </a:extLst>
          </p:cNvPr>
          <p:cNvSpPr/>
          <p:nvPr/>
        </p:nvSpPr>
        <p:spPr bwMode="auto">
          <a:xfrm>
            <a:off x="8708673" y="1318948"/>
            <a:ext cx="2667857" cy="1025922"/>
          </a:xfrm>
          <a:prstGeom prst="accentCallout1">
            <a:avLst>
              <a:gd name="adj1" fmla="val 25732"/>
              <a:gd name="adj2" fmla="val -10115"/>
              <a:gd name="adj3" fmla="val 75239"/>
              <a:gd name="adj4" fmla="val -56241"/>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Segoe UI"/>
                <a:ea typeface="Segoe UI" pitchFamily="34" charset="0"/>
                <a:cs typeface="Segoe UI" pitchFamily="34" charset="0"/>
              </a:rPr>
              <a:t>WYSIWYG design experience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PowerPoint like pixel perfect drag and drop design experience. Start from a template, app is running with live data as you build it</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Callout: Line with Accent Bar 10">
            <a:extLst>
              <a:ext uri="{FF2B5EF4-FFF2-40B4-BE49-F238E27FC236}">
                <a16:creationId xmlns:a16="http://schemas.microsoft.com/office/drawing/2014/main" id="{60237AE4-3202-40D2-93FF-935C8B2E5019}"/>
              </a:ext>
            </a:extLst>
          </p:cNvPr>
          <p:cNvSpPr/>
          <p:nvPr/>
        </p:nvSpPr>
        <p:spPr bwMode="auto">
          <a:xfrm>
            <a:off x="8708575" y="4980651"/>
            <a:ext cx="2667857" cy="1060067"/>
          </a:xfrm>
          <a:prstGeom prst="accentCallout1">
            <a:avLst>
              <a:gd name="adj1" fmla="val 78545"/>
              <a:gd name="adj2" fmla="val -10115"/>
              <a:gd name="adj3" fmla="val 20909"/>
              <a:gd name="adj4" fmla="val -55736"/>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App logic</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If you can understand formulas in Excel you can add logic to your Power App. Leverage AI Builder to democratize AI in your org</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Callout: Line with Accent Bar 11">
            <a:extLst>
              <a:ext uri="{FF2B5EF4-FFF2-40B4-BE49-F238E27FC236}">
                <a16:creationId xmlns:a16="http://schemas.microsoft.com/office/drawing/2014/main" id="{8C63E654-189D-440E-9871-0DC783435CE3}"/>
              </a:ext>
            </a:extLst>
          </p:cNvPr>
          <p:cNvSpPr/>
          <p:nvPr/>
        </p:nvSpPr>
        <p:spPr bwMode="auto">
          <a:xfrm flipH="1">
            <a:off x="816384" y="1485675"/>
            <a:ext cx="2667857" cy="1144517"/>
          </a:xfrm>
          <a:prstGeom prst="accentCallout1">
            <a:avLst>
              <a:gd name="adj1" fmla="val 25732"/>
              <a:gd name="adj2" fmla="val -10115"/>
              <a:gd name="adj3" fmla="val 73933"/>
              <a:gd name="adj4" fmla="val -5594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Any platform support</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Supports all major platforms and gives native access to device capabilities like camera, GPS, </a:t>
            </a:r>
            <a:b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pen &amp; ink</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Callout: Line with Accent Bar 12">
            <a:extLst>
              <a:ext uri="{FF2B5EF4-FFF2-40B4-BE49-F238E27FC236}">
                <a16:creationId xmlns:a16="http://schemas.microsoft.com/office/drawing/2014/main" id="{5E44F9EA-83E1-49E4-B37F-E973E5A3B95F}"/>
              </a:ext>
            </a:extLst>
          </p:cNvPr>
          <p:cNvSpPr/>
          <p:nvPr/>
        </p:nvSpPr>
        <p:spPr bwMode="auto">
          <a:xfrm flipH="1">
            <a:off x="816383" y="2837489"/>
            <a:ext cx="2667857" cy="925281"/>
          </a:xfrm>
          <a:prstGeom prst="accentCallout1">
            <a:avLst>
              <a:gd name="adj1" fmla="val 25732"/>
              <a:gd name="adj2" fmla="val -10115"/>
              <a:gd name="adj3" fmla="val 57719"/>
              <a:gd name="adj4" fmla="val -5594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Segoe UI"/>
                <a:ea typeface="Segoe UI" pitchFamily="34" charset="0"/>
                <a:cs typeface="Segoe UI" pitchFamily="34" charset="0"/>
              </a:rPr>
              <a:t>Share apps like documents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Share your app with 3 clicks and an email address. It’s pushed to mobile devices in seconds</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Callout: Line with Accent Bar 13">
            <a:extLst>
              <a:ext uri="{FF2B5EF4-FFF2-40B4-BE49-F238E27FC236}">
                <a16:creationId xmlns:a16="http://schemas.microsoft.com/office/drawing/2014/main" id="{1B817BC9-3E80-480C-9CF5-2999AFD7BB84}"/>
              </a:ext>
            </a:extLst>
          </p:cNvPr>
          <p:cNvSpPr/>
          <p:nvPr/>
        </p:nvSpPr>
        <p:spPr bwMode="auto">
          <a:xfrm flipH="1">
            <a:off x="816383" y="4036562"/>
            <a:ext cx="2667857" cy="925281"/>
          </a:xfrm>
          <a:prstGeom prst="accentCallout1">
            <a:avLst>
              <a:gd name="adj1" fmla="val 56664"/>
              <a:gd name="adj2" fmla="val -10115"/>
              <a:gd name="adj3" fmla="val 12574"/>
              <a:gd name="adj4" fmla="val -56511"/>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Seamless integration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Directly integrated with Power Automate, Power BI, Microsoft Teams, Office 365, Dynamics 365 &amp; Azure</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Callout: Line with Accent Bar 14">
            <a:extLst>
              <a:ext uri="{FF2B5EF4-FFF2-40B4-BE49-F238E27FC236}">
                <a16:creationId xmlns:a16="http://schemas.microsoft.com/office/drawing/2014/main" id="{EA751B94-6A0D-4A07-A685-5492FA749FD7}"/>
              </a:ext>
            </a:extLst>
          </p:cNvPr>
          <p:cNvSpPr/>
          <p:nvPr/>
        </p:nvSpPr>
        <p:spPr bwMode="auto">
          <a:xfrm flipH="1">
            <a:off x="816384" y="5265482"/>
            <a:ext cx="2667857" cy="929290"/>
          </a:xfrm>
          <a:prstGeom prst="accentCallout1">
            <a:avLst>
              <a:gd name="adj1" fmla="val 60808"/>
              <a:gd name="adj2" fmla="val -10115"/>
              <a:gd name="adj3" fmla="val 12574"/>
              <a:gd name="adj4" fmla="val -56511"/>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Segoe UI"/>
                <a:ea typeface="Segoe UI" pitchFamily="34" charset="0"/>
                <a:cs typeface="Segoe UI" pitchFamily="34" charset="0"/>
              </a:rPr>
              <a:t>Extensibility model</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No limits. Get a pro-dev to build you a control or connector if you need something custom</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3" name="Group 4">
            <a:extLst>
              <a:ext uri="{FF2B5EF4-FFF2-40B4-BE49-F238E27FC236}">
                <a16:creationId xmlns:a16="http://schemas.microsoft.com/office/drawing/2014/main" id="{BC5C5A95-9385-4081-8983-9E23DED9D791}"/>
              </a:ext>
            </a:extLst>
          </p:cNvPr>
          <p:cNvGrpSpPr>
            <a:grpSpLocks noChangeAspect="1"/>
          </p:cNvGrpSpPr>
          <p:nvPr/>
        </p:nvGrpSpPr>
        <p:grpSpPr bwMode="auto">
          <a:xfrm>
            <a:off x="10953750" y="457199"/>
            <a:ext cx="655638" cy="504533"/>
            <a:chOff x="2880" y="2176"/>
            <a:chExt cx="256" cy="197"/>
          </a:xfrm>
          <a:solidFill>
            <a:srgbClr val="D2D2D2"/>
          </a:solidFill>
        </p:grpSpPr>
        <p:sp>
          <p:nvSpPr>
            <p:cNvPr id="24" name="Freeform 5">
              <a:extLst>
                <a:ext uri="{FF2B5EF4-FFF2-40B4-BE49-F238E27FC236}">
                  <a16:creationId xmlns:a16="http://schemas.microsoft.com/office/drawing/2014/main" id="{ECD938DE-53EE-4402-B2A3-BC5EEF48EE49}"/>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6">
              <a:extLst>
                <a:ext uri="{FF2B5EF4-FFF2-40B4-BE49-F238E27FC236}">
                  <a16:creationId xmlns:a16="http://schemas.microsoft.com/office/drawing/2014/main" id="{5B1D507F-45B1-429D-8896-1C649A57E044}"/>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7">
              <a:extLst>
                <a:ext uri="{FF2B5EF4-FFF2-40B4-BE49-F238E27FC236}">
                  <a16:creationId xmlns:a16="http://schemas.microsoft.com/office/drawing/2014/main" id="{0FD4E99F-A947-4635-896F-1FCEB271497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7" name="Freeform 8">
              <a:extLst>
                <a:ext uri="{FF2B5EF4-FFF2-40B4-BE49-F238E27FC236}">
                  <a16:creationId xmlns:a16="http://schemas.microsoft.com/office/drawing/2014/main" id="{98E55345-6A8C-4BD4-89B1-4545B0A76B3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9">
              <a:extLst>
                <a:ext uri="{FF2B5EF4-FFF2-40B4-BE49-F238E27FC236}">
                  <a16:creationId xmlns:a16="http://schemas.microsoft.com/office/drawing/2014/main" id="{172C49A2-385A-48C6-AF8B-F77F1A2DD4A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2124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EB55-F576-4FE4-80DD-9AF27BF60E6A}"/>
              </a:ext>
            </a:extLst>
          </p:cNvPr>
          <p:cNvSpPr>
            <a:spLocks noGrp="1"/>
          </p:cNvSpPr>
          <p:nvPr>
            <p:ph type="title"/>
          </p:nvPr>
        </p:nvSpPr>
        <p:spPr/>
        <p:txBody>
          <a:bodyPr/>
          <a:lstStyle/>
          <a:p>
            <a:pPr lvl="0"/>
            <a:r>
              <a:rPr lang="en-US"/>
              <a:t>Microsoft Power Platform</a:t>
            </a:r>
          </a:p>
        </p:txBody>
      </p:sp>
      <p:sp>
        <p:nvSpPr>
          <p:cNvPr id="151" name="Oval 150">
            <a:extLst>
              <a:ext uri="{FF2B5EF4-FFF2-40B4-BE49-F238E27FC236}">
                <a16:creationId xmlns:a16="http://schemas.microsoft.com/office/drawing/2014/main" id="{1BE5BFA8-3DAA-4CB2-A966-9045E658AD33}"/>
              </a:ext>
            </a:extLst>
          </p:cNvPr>
          <p:cNvSpPr/>
          <p:nvPr/>
        </p:nvSpPr>
        <p:spPr bwMode="auto">
          <a:xfrm>
            <a:off x="8922650" y="1975358"/>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52" name="Group 151">
            <a:extLst>
              <a:ext uri="{FF2B5EF4-FFF2-40B4-BE49-F238E27FC236}">
                <a16:creationId xmlns:a16="http://schemas.microsoft.com/office/drawing/2014/main" id="{E6154B10-1A63-4EA1-80F4-5DC53D0983C8}"/>
              </a:ext>
            </a:extLst>
          </p:cNvPr>
          <p:cNvGrpSpPr/>
          <p:nvPr/>
        </p:nvGrpSpPr>
        <p:grpSpPr>
          <a:xfrm>
            <a:off x="1554999" y="1975358"/>
            <a:ext cx="2377440" cy="2287701"/>
            <a:chOff x="1554999" y="1975358"/>
            <a:chExt cx="2377440" cy="2287701"/>
          </a:xfrm>
        </p:grpSpPr>
        <p:sp>
          <p:nvSpPr>
            <p:cNvPr id="153" name="Rectangle 152">
              <a:extLst>
                <a:ext uri="{FF2B5EF4-FFF2-40B4-BE49-F238E27FC236}">
                  <a16:creationId xmlns:a16="http://schemas.microsoft.com/office/drawing/2014/main" id="{A074769B-D7F1-40EB-BADB-6495A4473577}"/>
                </a:ext>
              </a:extLst>
            </p:cNvPr>
            <p:cNvSpPr/>
            <p:nvPr/>
          </p:nvSpPr>
          <p:spPr bwMode="auto">
            <a:xfrm>
              <a:off x="1554999"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sp>
          <p:nvSpPr>
            <p:cNvPr id="154" name="Oval 153">
              <a:extLst>
                <a:ext uri="{FF2B5EF4-FFF2-40B4-BE49-F238E27FC236}">
                  <a16:creationId xmlns:a16="http://schemas.microsoft.com/office/drawing/2014/main" id="{243AFDED-145E-4BDD-92B3-BABFDDA25DEF}"/>
                </a:ext>
              </a:extLst>
            </p:cNvPr>
            <p:cNvSpPr/>
            <p:nvPr/>
          </p:nvSpPr>
          <p:spPr bwMode="auto">
            <a:xfrm>
              <a:off x="2218088" y="1975358"/>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55" name="Group 12">
              <a:extLst>
                <a:ext uri="{FF2B5EF4-FFF2-40B4-BE49-F238E27FC236}">
                  <a16:creationId xmlns:a16="http://schemas.microsoft.com/office/drawing/2014/main" id="{FB491DB7-A0AE-4354-AF3D-B489485D4BDC}"/>
                </a:ext>
              </a:extLst>
            </p:cNvPr>
            <p:cNvGrpSpPr>
              <a:grpSpLocks noChangeAspect="1"/>
            </p:cNvGrpSpPr>
            <p:nvPr/>
          </p:nvGrpSpPr>
          <p:grpSpPr bwMode="auto">
            <a:xfrm>
              <a:off x="2501627" y="2317074"/>
              <a:ext cx="484184" cy="367831"/>
              <a:chOff x="4543" y="2176"/>
              <a:chExt cx="258" cy="196"/>
            </a:xfrm>
            <a:solidFill>
              <a:schemeClr val="bg1"/>
            </a:solidFill>
            <a:effectLst/>
          </p:grpSpPr>
          <p:sp>
            <p:nvSpPr>
              <p:cNvPr id="157" name="Freeform 13">
                <a:extLst>
                  <a:ext uri="{FF2B5EF4-FFF2-40B4-BE49-F238E27FC236}">
                    <a16:creationId xmlns:a16="http://schemas.microsoft.com/office/drawing/2014/main" id="{92FA9CCF-209E-446C-A661-81658269BF3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58" name="Freeform 14">
                <a:extLst>
                  <a:ext uri="{FF2B5EF4-FFF2-40B4-BE49-F238E27FC236}">
                    <a16:creationId xmlns:a16="http://schemas.microsoft.com/office/drawing/2014/main" id="{3BDFBAE7-2501-428E-82B4-2E07A257E49A}"/>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59" name="Freeform 15">
                <a:extLst>
                  <a:ext uri="{FF2B5EF4-FFF2-40B4-BE49-F238E27FC236}">
                    <a16:creationId xmlns:a16="http://schemas.microsoft.com/office/drawing/2014/main" id="{9D96A15A-23D2-4459-986D-8EBCF6670E1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60" name="Freeform 16">
                <a:extLst>
                  <a:ext uri="{FF2B5EF4-FFF2-40B4-BE49-F238E27FC236}">
                    <a16:creationId xmlns:a16="http://schemas.microsoft.com/office/drawing/2014/main" id="{E9BB3D4B-F36C-4515-B851-EE22CCBAF5B4}"/>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61" name="Freeform 17">
                <a:extLst>
                  <a:ext uri="{FF2B5EF4-FFF2-40B4-BE49-F238E27FC236}">
                    <a16:creationId xmlns:a16="http://schemas.microsoft.com/office/drawing/2014/main" id="{06197588-4C94-4FE8-AB70-D5BDF1544B8F}"/>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56" name="Rectangle 155">
              <a:extLst>
                <a:ext uri="{FF2B5EF4-FFF2-40B4-BE49-F238E27FC236}">
                  <a16:creationId xmlns:a16="http://schemas.microsoft.com/office/drawing/2014/main" id="{EA31A2EF-6419-4DFC-B7DE-29089A8A1CF4}"/>
                </a:ext>
              </a:extLst>
            </p:cNvPr>
            <p:cNvSpPr/>
            <p:nvPr/>
          </p:nvSpPr>
          <p:spPr bwMode="auto">
            <a:xfrm>
              <a:off x="1554999"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Analyze</a:t>
              </a:r>
            </a:p>
          </p:txBody>
        </p:sp>
      </p:grpSp>
      <p:grpSp>
        <p:nvGrpSpPr>
          <p:cNvPr id="163" name="Group 162">
            <a:extLst>
              <a:ext uri="{FF2B5EF4-FFF2-40B4-BE49-F238E27FC236}">
                <a16:creationId xmlns:a16="http://schemas.microsoft.com/office/drawing/2014/main" id="{E98E2BC8-4045-433C-8C13-CCAA0984818A}"/>
              </a:ext>
            </a:extLst>
          </p:cNvPr>
          <p:cNvGrpSpPr/>
          <p:nvPr/>
        </p:nvGrpSpPr>
        <p:grpSpPr>
          <a:xfrm>
            <a:off x="2053853" y="4610500"/>
            <a:ext cx="8100180" cy="1685400"/>
            <a:chOff x="2053853" y="4610500"/>
            <a:chExt cx="8100180" cy="1685400"/>
          </a:xfrm>
        </p:grpSpPr>
        <p:sp>
          <p:nvSpPr>
            <p:cNvPr id="164" name="Rectangle 163">
              <a:extLst>
                <a:ext uri="{FF2B5EF4-FFF2-40B4-BE49-F238E27FC236}">
                  <a16:creationId xmlns:a16="http://schemas.microsoft.com/office/drawing/2014/main" id="{37447CA2-4C4E-4A69-AE72-8118B36A32C9}"/>
                </a:ext>
              </a:extLst>
            </p:cNvPr>
            <p:cNvSpPr/>
            <p:nvPr/>
          </p:nvSpPr>
          <p:spPr bwMode="auto">
            <a:xfrm>
              <a:off x="8742529"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Common</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Data Service</a:t>
              </a:r>
            </a:p>
          </p:txBody>
        </p:sp>
        <p:sp>
          <p:nvSpPr>
            <p:cNvPr id="165" name="Rectangle 164">
              <a:extLst>
                <a:ext uri="{FF2B5EF4-FFF2-40B4-BE49-F238E27FC236}">
                  <a16:creationId xmlns:a16="http://schemas.microsoft.com/office/drawing/2014/main" id="{619DA774-A61A-4C1F-A62B-221BF9FA5A2C}"/>
                </a:ext>
              </a:extLst>
            </p:cNvPr>
            <p:cNvSpPr/>
            <p:nvPr/>
          </p:nvSpPr>
          <p:spPr bwMode="auto">
            <a:xfrm>
              <a:off x="2053853" y="5850256"/>
              <a:ext cx="1411504"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Data</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connectors</a:t>
              </a:r>
            </a:p>
          </p:txBody>
        </p:sp>
        <p:pic>
          <p:nvPicPr>
            <p:cNvPr id="166" name="Graphic 165">
              <a:extLst>
                <a:ext uri="{FF2B5EF4-FFF2-40B4-BE49-F238E27FC236}">
                  <a16:creationId xmlns:a16="http://schemas.microsoft.com/office/drawing/2014/main" id="{2A883CC8-3321-47CA-8708-B121B206E21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58469" y="5093016"/>
              <a:ext cx="579626" cy="579624"/>
            </a:xfrm>
            <a:prstGeom prst="rect">
              <a:avLst/>
            </a:prstGeom>
          </p:spPr>
        </p:pic>
        <p:sp>
          <p:nvSpPr>
            <p:cNvPr id="167" name="Rectangle 166">
              <a:extLst>
                <a:ext uri="{FF2B5EF4-FFF2-40B4-BE49-F238E27FC236}">
                  <a16:creationId xmlns:a16="http://schemas.microsoft.com/office/drawing/2014/main" id="{9EEB7217-A6B2-476C-A861-3D1280777475}"/>
                </a:ext>
              </a:extLst>
            </p:cNvPr>
            <p:cNvSpPr/>
            <p:nvPr/>
          </p:nvSpPr>
          <p:spPr bwMode="auto">
            <a:xfrm>
              <a:off x="5398013"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AI</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Builder</a:t>
              </a:r>
            </a:p>
          </p:txBody>
        </p:sp>
        <p:grpSp>
          <p:nvGrpSpPr>
            <p:cNvPr id="168" name="Group 167">
              <a:extLst>
                <a:ext uri="{FF2B5EF4-FFF2-40B4-BE49-F238E27FC236}">
                  <a16:creationId xmlns:a16="http://schemas.microsoft.com/office/drawing/2014/main" id="{E046DF4A-E4F7-4037-A271-ABD9C9B8A8C8}"/>
                </a:ext>
              </a:extLst>
            </p:cNvPr>
            <p:cNvGrpSpPr/>
            <p:nvPr/>
          </p:nvGrpSpPr>
          <p:grpSpPr>
            <a:xfrm>
              <a:off x="2758731" y="4610500"/>
              <a:ext cx="6690069" cy="329847"/>
              <a:chOff x="2758731" y="4610500"/>
              <a:chExt cx="6690069" cy="329847"/>
            </a:xfrm>
          </p:grpSpPr>
          <p:sp>
            <p:nvSpPr>
              <p:cNvPr id="171" name="Rectangle 42">
                <a:extLst>
                  <a:ext uri="{FF2B5EF4-FFF2-40B4-BE49-F238E27FC236}">
                    <a16:creationId xmlns:a16="http://schemas.microsoft.com/office/drawing/2014/main" id="{70BDC229-D335-43AB-B47F-E44FDEBBEF87}"/>
                  </a:ext>
                </a:extLst>
              </p:cNvPr>
              <p:cNvSpPr/>
              <p:nvPr/>
            </p:nvSpPr>
            <p:spPr bwMode="auto">
              <a:xfrm flipV="1">
                <a:off x="2758731" y="4610500"/>
                <a:ext cx="6690069"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2" name="Straight Connector 171">
                <a:extLst>
                  <a:ext uri="{FF2B5EF4-FFF2-40B4-BE49-F238E27FC236}">
                    <a16:creationId xmlns:a16="http://schemas.microsoft.com/office/drawing/2014/main" id="{1BC0A250-BBCE-4DA4-B2E2-B615A0863CE6}"/>
                  </a:ext>
                </a:extLst>
              </p:cNvPr>
              <p:cNvCxnSpPr>
                <a:cxnSpLocks/>
              </p:cNvCxnSpPr>
              <p:nvPr/>
            </p:nvCxnSpPr>
            <p:spPr>
              <a:xfrm>
                <a:off x="6103765" y="4610501"/>
                <a:ext cx="0" cy="329846"/>
              </a:xfrm>
              <a:prstGeom prst="line">
                <a:avLst/>
              </a:pr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9" name="plug" title="Icon of a power plug showing an A to B connection">
              <a:extLst>
                <a:ext uri="{FF2B5EF4-FFF2-40B4-BE49-F238E27FC236}">
                  <a16:creationId xmlns:a16="http://schemas.microsoft.com/office/drawing/2014/main" id="{051A64EA-6943-4C28-9EA0-08B7A328E0C5}"/>
                </a:ext>
              </a:extLst>
            </p:cNvPr>
            <p:cNvSpPr>
              <a:spLocks noChangeAspect="1" noEditPoints="1"/>
            </p:cNvSpPr>
            <p:nvPr/>
          </p:nvSpPr>
          <p:spPr bwMode="auto">
            <a:xfrm>
              <a:off x="2451864" y="5091125"/>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170" name="Graphic 169">
              <a:extLst>
                <a:ext uri="{FF2B5EF4-FFF2-40B4-BE49-F238E27FC236}">
                  <a16:creationId xmlns:a16="http://schemas.microsoft.com/office/drawing/2014/main" id="{4CB4F7BC-2242-4B9C-9EA0-A9FD61C2E99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753329" y="5023005"/>
              <a:ext cx="700873" cy="719646"/>
            </a:xfrm>
            <a:prstGeom prst="rect">
              <a:avLst/>
            </a:prstGeom>
          </p:spPr>
        </p:pic>
      </p:grpSp>
      <p:sp>
        <p:nvSpPr>
          <p:cNvPr id="174" name="Rectangle 173">
            <a:extLst>
              <a:ext uri="{FF2B5EF4-FFF2-40B4-BE49-F238E27FC236}">
                <a16:creationId xmlns:a16="http://schemas.microsoft.com/office/drawing/2014/main" id="{1C13FD3D-CB1F-4A6B-BC15-7DF2EFE0CDED}"/>
              </a:ext>
            </a:extLst>
          </p:cNvPr>
          <p:cNvSpPr/>
          <p:nvPr/>
        </p:nvSpPr>
        <p:spPr bwMode="auto">
          <a:xfrm>
            <a:off x="4907280"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Application development</a:t>
            </a:r>
          </a:p>
        </p:txBody>
      </p:sp>
      <p:sp>
        <p:nvSpPr>
          <p:cNvPr id="175" name="Oval 174">
            <a:extLst>
              <a:ext uri="{FF2B5EF4-FFF2-40B4-BE49-F238E27FC236}">
                <a16:creationId xmlns:a16="http://schemas.microsoft.com/office/drawing/2014/main" id="{740DC8B1-625F-4730-8E7E-8A350D6AA9FF}"/>
              </a:ext>
            </a:extLst>
          </p:cNvPr>
          <p:cNvSpPr/>
          <p:nvPr/>
        </p:nvSpPr>
        <p:spPr bwMode="auto">
          <a:xfrm>
            <a:off x="5570369" y="1975360"/>
            <a:ext cx="1051262" cy="1051262"/>
          </a:xfrm>
          <a:prstGeom prst="ellipse">
            <a:avLst/>
          </a:prstGeom>
          <a:solidFill>
            <a:srgbClr val="74277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6" name="Group 4">
            <a:extLst>
              <a:ext uri="{FF2B5EF4-FFF2-40B4-BE49-F238E27FC236}">
                <a16:creationId xmlns:a16="http://schemas.microsoft.com/office/drawing/2014/main" id="{19461FFF-570E-4F0E-9D3B-82D25F42FE22}"/>
              </a:ext>
            </a:extLst>
          </p:cNvPr>
          <p:cNvGrpSpPr>
            <a:grpSpLocks noChangeAspect="1"/>
          </p:cNvGrpSpPr>
          <p:nvPr/>
        </p:nvGrpSpPr>
        <p:grpSpPr bwMode="auto">
          <a:xfrm>
            <a:off x="5855764" y="2316116"/>
            <a:ext cx="480428" cy="369704"/>
            <a:chOff x="2880" y="2176"/>
            <a:chExt cx="256" cy="197"/>
          </a:xfrm>
          <a:solidFill>
            <a:srgbClr val="D2D2D2"/>
          </a:solidFill>
          <a:effectLst/>
        </p:grpSpPr>
        <p:sp>
          <p:nvSpPr>
            <p:cNvPr id="178" name="Freeform 5">
              <a:extLst>
                <a:ext uri="{FF2B5EF4-FFF2-40B4-BE49-F238E27FC236}">
                  <a16:creationId xmlns:a16="http://schemas.microsoft.com/office/drawing/2014/main" id="{EC2E5C85-0B14-4340-8F10-18D5C6B45700}"/>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79" name="Freeform 6">
              <a:extLst>
                <a:ext uri="{FF2B5EF4-FFF2-40B4-BE49-F238E27FC236}">
                  <a16:creationId xmlns:a16="http://schemas.microsoft.com/office/drawing/2014/main" id="{92B07E6A-B175-4288-BBEC-43CC18D0E4F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0" name="Freeform 7">
              <a:extLst>
                <a:ext uri="{FF2B5EF4-FFF2-40B4-BE49-F238E27FC236}">
                  <a16:creationId xmlns:a16="http://schemas.microsoft.com/office/drawing/2014/main" id="{6940D770-16E9-42F7-BECB-534039A46713}"/>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1" name="Freeform 8">
              <a:extLst>
                <a:ext uri="{FF2B5EF4-FFF2-40B4-BE49-F238E27FC236}">
                  <a16:creationId xmlns:a16="http://schemas.microsoft.com/office/drawing/2014/main" id="{B5AEE3B1-9519-489D-8A1D-DEB4599666EB}"/>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2" name="Freeform 9">
              <a:extLst>
                <a:ext uri="{FF2B5EF4-FFF2-40B4-BE49-F238E27FC236}">
                  <a16:creationId xmlns:a16="http://schemas.microsoft.com/office/drawing/2014/main" id="{FC92B5A6-AAE5-48E7-A066-2905C5AD4AA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77" name="Rectangle 176">
            <a:extLst>
              <a:ext uri="{FF2B5EF4-FFF2-40B4-BE49-F238E27FC236}">
                <a16:creationId xmlns:a16="http://schemas.microsoft.com/office/drawing/2014/main" id="{3A782A49-70BA-4A08-AB43-670A04D2C1C0}"/>
              </a:ext>
            </a:extLst>
          </p:cNvPr>
          <p:cNvSpPr/>
          <p:nvPr/>
        </p:nvSpPr>
        <p:spPr bwMode="auto">
          <a:xfrm>
            <a:off x="4907280"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Act</a:t>
            </a:r>
          </a:p>
        </p:txBody>
      </p:sp>
      <p:sp>
        <p:nvSpPr>
          <p:cNvPr id="184" name="Oval 183">
            <a:extLst>
              <a:ext uri="{FF2B5EF4-FFF2-40B4-BE49-F238E27FC236}">
                <a16:creationId xmlns:a16="http://schemas.microsoft.com/office/drawing/2014/main" id="{CCAE7C29-A174-4255-8503-C94E10473DC4}"/>
              </a:ext>
            </a:extLst>
          </p:cNvPr>
          <p:cNvSpPr/>
          <p:nvPr/>
        </p:nvSpPr>
        <p:spPr bwMode="auto">
          <a:xfrm>
            <a:off x="8922650" y="1963521"/>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85" name="Group 184">
            <a:extLst>
              <a:ext uri="{FF2B5EF4-FFF2-40B4-BE49-F238E27FC236}">
                <a16:creationId xmlns:a16="http://schemas.microsoft.com/office/drawing/2014/main" id="{D698619F-2D09-49EA-AAF3-4B0E9DB6E6DC}"/>
              </a:ext>
            </a:extLst>
          </p:cNvPr>
          <p:cNvGrpSpPr/>
          <p:nvPr/>
        </p:nvGrpSpPr>
        <p:grpSpPr>
          <a:xfrm>
            <a:off x="9185899" y="2289810"/>
            <a:ext cx="524770" cy="398688"/>
            <a:chOff x="-1146792" y="678443"/>
            <a:chExt cx="1017587" cy="773113"/>
          </a:xfrm>
          <a:solidFill>
            <a:srgbClr val="D2D2D2"/>
          </a:solidFill>
          <a:effectLst/>
        </p:grpSpPr>
        <p:sp>
          <p:nvSpPr>
            <p:cNvPr id="188" name="Freeform 5">
              <a:extLst>
                <a:ext uri="{FF2B5EF4-FFF2-40B4-BE49-F238E27FC236}">
                  <a16:creationId xmlns:a16="http://schemas.microsoft.com/office/drawing/2014/main" id="{94A2F9E3-CE73-4BCB-9604-6FC74D06FD9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6">
              <a:extLst>
                <a:ext uri="{FF2B5EF4-FFF2-40B4-BE49-F238E27FC236}">
                  <a16:creationId xmlns:a16="http://schemas.microsoft.com/office/drawing/2014/main" id="{89314948-C2F2-4BA0-A00B-566B52D4EA7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86" name="Rectangle 185">
            <a:extLst>
              <a:ext uri="{FF2B5EF4-FFF2-40B4-BE49-F238E27FC236}">
                <a16:creationId xmlns:a16="http://schemas.microsoft.com/office/drawing/2014/main" id="{E5CE6AEE-2220-40DB-B159-94BE1B3322F1}"/>
              </a:ext>
            </a:extLst>
          </p:cNvPr>
          <p:cNvSpPr/>
          <p:nvPr/>
        </p:nvSpPr>
        <p:spPr bwMode="auto">
          <a:xfrm>
            <a:off x="8259561"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Workflow automation</a:t>
            </a:r>
          </a:p>
        </p:txBody>
      </p:sp>
      <p:sp>
        <p:nvSpPr>
          <p:cNvPr id="187" name="Rectangle 186">
            <a:extLst>
              <a:ext uri="{FF2B5EF4-FFF2-40B4-BE49-F238E27FC236}">
                <a16:creationId xmlns:a16="http://schemas.microsoft.com/office/drawing/2014/main" id="{1D25986E-486C-4FC8-9553-EB3D3E54E7A3}"/>
              </a:ext>
            </a:extLst>
          </p:cNvPr>
          <p:cNvSpPr/>
          <p:nvPr/>
        </p:nvSpPr>
        <p:spPr bwMode="auto">
          <a:xfrm>
            <a:off x="8259561"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Automate</a:t>
            </a:r>
          </a:p>
        </p:txBody>
      </p:sp>
      <p:sp>
        <p:nvSpPr>
          <p:cNvPr id="190" name="Rectangle 189">
            <a:extLst>
              <a:ext uri="{FF2B5EF4-FFF2-40B4-BE49-F238E27FC236}">
                <a16:creationId xmlns:a16="http://schemas.microsoft.com/office/drawing/2014/main" id="{A995F7AC-292C-44DA-AEB9-AB2069B79E62}"/>
              </a:ext>
            </a:extLst>
          </p:cNvPr>
          <p:cNvSpPr/>
          <p:nvPr/>
        </p:nvSpPr>
        <p:spPr bwMode="auto">
          <a:xfrm>
            <a:off x="588263" y="6295900"/>
            <a:ext cx="11021125" cy="56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6AD0395B-7803-4F39-933A-19DF856CB74E}"/>
              </a:ext>
            </a:extLst>
          </p:cNvPr>
          <p:cNvSpPr/>
          <p:nvPr/>
        </p:nvSpPr>
        <p:spPr>
          <a:xfrm>
            <a:off x="588264" y="1103709"/>
            <a:ext cx="11021124" cy="307777"/>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One </a:t>
            </a:r>
            <a:r>
              <a:rPr kumimoji="0" lang="en-US" sz="2000" b="0" i="0" u="sng"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low-code</a:t>
            </a:r>
            <a:r>
              <a:rPr kumimoji="0" lang="en-US" sz="20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platform that spans Office 365, Dynamics 365, Azure and standalone applications</a:t>
            </a: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191" name="Rectangle 88">
            <a:extLst>
              <a:ext uri="{FF2B5EF4-FFF2-40B4-BE49-F238E27FC236}">
                <a16:creationId xmlns:a16="http://schemas.microsoft.com/office/drawing/2014/main" id="{150EA91D-8845-4575-9FBB-01AF88FB8971}"/>
              </a:ext>
            </a:extLst>
          </p:cNvPr>
          <p:cNvSpPr/>
          <p:nvPr/>
        </p:nvSpPr>
        <p:spPr bwMode="auto">
          <a:xfrm>
            <a:off x="1027134" y="1724024"/>
            <a:ext cx="10283869" cy="4714353"/>
          </a:xfrm>
          <a:custGeom>
            <a:avLst/>
            <a:gdLst>
              <a:gd name="connsiteX0" fmla="*/ 0 w 10283869"/>
              <a:gd name="connsiteY0" fmla="*/ 0 h 4711178"/>
              <a:gd name="connsiteX1" fmla="*/ 10283869 w 10283869"/>
              <a:gd name="connsiteY1" fmla="*/ 0 h 4711178"/>
              <a:gd name="connsiteX2" fmla="*/ 10283869 w 10283869"/>
              <a:gd name="connsiteY2" fmla="*/ 4711178 h 4711178"/>
              <a:gd name="connsiteX3" fmla="*/ 0 w 10283869"/>
              <a:gd name="connsiteY3" fmla="*/ 4711178 h 4711178"/>
              <a:gd name="connsiteX4" fmla="*/ 0 w 10283869"/>
              <a:gd name="connsiteY4" fmla="*/ 0 h 4711178"/>
              <a:gd name="connsiteX0" fmla="*/ 0 w 10283869"/>
              <a:gd name="connsiteY0" fmla="*/ 0 h 4711178"/>
              <a:gd name="connsiteX1" fmla="*/ 10283869 w 10283869"/>
              <a:gd name="connsiteY1" fmla="*/ 0 h 4711178"/>
              <a:gd name="connsiteX2" fmla="*/ 10282550 w 10283869"/>
              <a:gd name="connsiteY2" fmla="*/ 2616200 h 4711178"/>
              <a:gd name="connsiteX3" fmla="*/ 10283869 w 10283869"/>
              <a:gd name="connsiteY3" fmla="*/ 4711178 h 4711178"/>
              <a:gd name="connsiteX4" fmla="*/ 0 w 10283869"/>
              <a:gd name="connsiteY4" fmla="*/ 4711178 h 4711178"/>
              <a:gd name="connsiteX5" fmla="*/ 0 w 10283869"/>
              <a:gd name="connsiteY5" fmla="*/ 0 h 4711178"/>
              <a:gd name="connsiteX0" fmla="*/ 0 w 10283869"/>
              <a:gd name="connsiteY0" fmla="*/ 3175 h 4714353"/>
              <a:gd name="connsiteX1" fmla="*/ 6859566 w 10283869"/>
              <a:gd name="connsiteY1" fmla="*/ 0 h 4714353"/>
              <a:gd name="connsiteX2" fmla="*/ 10283869 w 10283869"/>
              <a:gd name="connsiteY2" fmla="*/ 3175 h 4714353"/>
              <a:gd name="connsiteX3" fmla="*/ 10282550 w 10283869"/>
              <a:gd name="connsiteY3" fmla="*/ 2619375 h 4714353"/>
              <a:gd name="connsiteX4" fmla="*/ 10283869 w 10283869"/>
              <a:gd name="connsiteY4" fmla="*/ 4714353 h 4714353"/>
              <a:gd name="connsiteX5" fmla="*/ 0 w 10283869"/>
              <a:gd name="connsiteY5" fmla="*/ 4714353 h 4714353"/>
              <a:gd name="connsiteX6" fmla="*/ 0 w 10283869"/>
              <a:gd name="connsiteY6" fmla="*/ 3175 h 4714353"/>
              <a:gd name="connsiteX0" fmla="*/ 0 w 10283869"/>
              <a:gd name="connsiteY0" fmla="*/ 3175 h 4714353"/>
              <a:gd name="connsiteX1" fmla="*/ 6859566 w 10283869"/>
              <a:gd name="connsiteY1" fmla="*/ 0 h 4714353"/>
              <a:gd name="connsiteX2" fmla="*/ 10282550 w 10283869"/>
              <a:gd name="connsiteY2" fmla="*/ 2619375 h 4714353"/>
              <a:gd name="connsiteX3" fmla="*/ 10283869 w 10283869"/>
              <a:gd name="connsiteY3" fmla="*/ 4714353 h 4714353"/>
              <a:gd name="connsiteX4" fmla="*/ 0 w 10283869"/>
              <a:gd name="connsiteY4" fmla="*/ 4714353 h 4714353"/>
              <a:gd name="connsiteX5" fmla="*/ 0 w 10283869"/>
              <a:gd name="connsiteY5" fmla="*/ 3175 h 4714353"/>
              <a:gd name="connsiteX0" fmla="*/ 0 w 10283869"/>
              <a:gd name="connsiteY0" fmla="*/ 3175 h 4714353"/>
              <a:gd name="connsiteX1" fmla="*/ 6859566 w 10283869"/>
              <a:gd name="connsiteY1" fmla="*/ 0 h 4714353"/>
              <a:gd name="connsiteX2" fmla="*/ 8453750 w 10283869"/>
              <a:gd name="connsiteY2" fmla="*/ 1223713 h 4714353"/>
              <a:gd name="connsiteX3" fmla="*/ 10282550 w 10283869"/>
              <a:gd name="connsiteY3" fmla="*/ 2619375 h 4714353"/>
              <a:gd name="connsiteX4" fmla="*/ 10283869 w 10283869"/>
              <a:gd name="connsiteY4" fmla="*/ 4714353 h 4714353"/>
              <a:gd name="connsiteX5" fmla="*/ 0 w 10283869"/>
              <a:gd name="connsiteY5" fmla="*/ 4714353 h 4714353"/>
              <a:gd name="connsiteX6" fmla="*/ 0 w 10283869"/>
              <a:gd name="connsiteY6" fmla="*/ 3175 h 4714353"/>
              <a:gd name="connsiteX0" fmla="*/ 0 w 10283869"/>
              <a:gd name="connsiteY0" fmla="*/ 3175 h 4714353"/>
              <a:gd name="connsiteX1" fmla="*/ 6859566 w 10283869"/>
              <a:gd name="connsiteY1" fmla="*/ 0 h 4714353"/>
              <a:gd name="connsiteX2" fmla="*/ 6861170 w 10283869"/>
              <a:gd name="connsiteY2" fmla="*/ 2694373 h 4714353"/>
              <a:gd name="connsiteX3" fmla="*/ 10282550 w 10283869"/>
              <a:gd name="connsiteY3" fmla="*/ 2619375 h 4714353"/>
              <a:gd name="connsiteX4" fmla="*/ 10283869 w 10283869"/>
              <a:gd name="connsiteY4" fmla="*/ 4714353 h 4714353"/>
              <a:gd name="connsiteX5" fmla="*/ 0 w 10283869"/>
              <a:gd name="connsiteY5" fmla="*/ 4714353 h 4714353"/>
              <a:gd name="connsiteX6" fmla="*/ 0 w 10283869"/>
              <a:gd name="connsiteY6" fmla="*/ 3175 h 4714353"/>
              <a:gd name="connsiteX0" fmla="*/ 0 w 10283869"/>
              <a:gd name="connsiteY0" fmla="*/ 3175 h 4714353"/>
              <a:gd name="connsiteX1" fmla="*/ 6859566 w 10283869"/>
              <a:gd name="connsiteY1" fmla="*/ 0 h 4714353"/>
              <a:gd name="connsiteX2" fmla="*/ 6861170 w 10283869"/>
              <a:gd name="connsiteY2" fmla="*/ 2694373 h 4714353"/>
              <a:gd name="connsiteX3" fmla="*/ 10282550 w 10283869"/>
              <a:gd name="connsiteY3" fmla="*/ 2703596 h 4714353"/>
              <a:gd name="connsiteX4" fmla="*/ 10283869 w 10283869"/>
              <a:gd name="connsiteY4" fmla="*/ 4714353 h 4714353"/>
              <a:gd name="connsiteX5" fmla="*/ 0 w 10283869"/>
              <a:gd name="connsiteY5" fmla="*/ 4714353 h 4714353"/>
              <a:gd name="connsiteX6" fmla="*/ 0 w 10283869"/>
              <a:gd name="connsiteY6" fmla="*/ 3175 h 471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3869" h="4714353">
                <a:moveTo>
                  <a:pt x="0" y="3175"/>
                </a:moveTo>
                <a:lnTo>
                  <a:pt x="6859566" y="0"/>
                </a:lnTo>
                <a:cubicBezTo>
                  <a:pt x="6860101" y="898124"/>
                  <a:pt x="6860635" y="1796249"/>
                  <a:pt x="6861170" y="2694373"/>
                </a:cubicBezTo>
                <a:lnTo>
                  <a:pt x="10282550" y="2703596"/>
                </a:lnTo>
                <a:cubicBezTo>
                  <a:pt x="10282990" y="3401922"/>
                  <a:pt x="10283429" y="4016027"/>
                  <a:pt x="10283869" y="4714353"/>
                </a:cubicBezTo>
                <a:lnTo>
                  <a:pt x="0" y="4714353"/>
                </a:lnTo>
                <a:lnTo>
                  <a:pt x="0" y="3175"/>
                </a:lnTo>
                <a:close/>
              </a:path>
            </a:pathLst>
          </a:cu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82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BD3DAD8C-FD12-4386-98B8-4B6BF518759A}"/>
              </a:ext>
            </a:extLst>
          </p:cNvPr>
          <p:cNvSpPr/>
          <p:nvPr/>
        </p:nvSpPr>
        <p:spPr bwMode="auto">
          <a:xfrm>
            <a:off x="-3048000" y="-5715000"/>
            <a:ext cx="18288000" cy="18288000"/>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11018520" cy="1231106"/>
          </a:xfrm>
        </p:spPr>
        <p:txBody>
          <a:bodyPr/>
          <a:lstStyle/>
          <a:p>
            <a:r>
              <a:rPr lang="en-US" dirty="0">
                <a:solidFill>
                  <a:schemeClr val="bg1"/>
                </a:solidFill>
              </a:rPr>
              <a:t>Automate and integrate business processes</a:t>
            </a:r>
            <a:br>
              <a:rPr lang="en-US" dirty="0">
                <a:solidFill>
                  <a:schemeClr val="bg1"/>
                </a:solidFill>
              </a:rPr>
            </a:br>
            <a:r>
              <a:rPr lang="en-US" dirty="0">
                <a:solidFill>
                  <a:schemeClr val="bg1"/>
                </a:solidFill>
              </a:rPr>
              <a:t>with Power Automate</a:t>
            </a:r>
          </a:p>
        </p:txBody>
      </p:sp>
      <p:grpSp>
        <p:nvGrpSpPr>
          <p:cNvPr id="6" name="Group 5">
            <a:extLst>
              <a:ext uri="{FF2B5EF4-FFF2-40B4-BE49-F238E27FC236}">
                <a16:creationId xmlns:a16="http://schemas.microsoft.com/office/drawing/2014/main" id="{718A05A3-0BF8-40E7-AF35-41A84FF6370A}"/>
              </a:ext>
            </a:extLst>
          </p:cNvPr>
          <p:cNvGrpSpPr/>
          <p:nvPr/>
        </p:nvGrpSpPr>
        <p:grpSpPr>
          <a:xfrm>
            <a:off x="5194526" y="1692334"/>
            <a:ext cx="6726580" cy="4875266"/>
            <a:chOff x="7023577" y="1905882"/>
            <a:chExt cx="5550504" cy="3986423"/>
          </a:xfrm>
        </p:grpSpPr>
        <p:pic>
          <p:nvPicPr>
            <p:cNvPr id="10" name="Picture 9" descr="A picture containing electronics, display, monitor, screenshot&#10;&#10;Description generated with high confidence">
              <a:extLst>
                <a:ext uri="{FF2B5EF4-FFF2-40B4-BE49-F238E27FC236}">
                  <a16:creationId xmlns:a16="http://schemas.microsoft.com/office/drawing/2014/main" id="{FDF4AFEB-2BB3-4A0F-889E-7CD0141721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023577" y="1905882"/>
              <a:ext cx="4554468" cy="3223210"/>
            </a:xfrm>
            <a:prstGeom prst="rect">
              <a:avLst/>
            </a:prstGeom>
            <a:effectLst/>
          </p:spPr>
        </p:pic>
        <p:grpSp>
          <p:nvGrpSpPr>
            <p:cNvPr id="3" name="Group 2">
              <a:extLst>
                <a:ext uri="{FF2B5EF4-FFF2-40B4-BE49-F238E27FC236}">
                  <a16:creationId xmlns:a16="http://schemas.microsoft.com/office/drawing/2014/main" id="{EE64B71C-E25A-4455-9604-473B25359684}"/>
                </a:ext>
              </a:extLst>
            </p:cNvPr>
            <p:cNvGrpSpPr/>
            <p:nvPr/>
          </p:nvGrpSpPr>
          <p:grpSpPr>
            <a:xfrm>
              <a:off x="7221856" y="2240476"/>
              <a:ext cx="5352225" cy="3651829"/>
              <a:chOff x="7221856" y="2240476"/>
              <a:chExt cx="5352225" cy="3651829"/>
            </a:xfrm>
          </p:grpSpPr>
          <p:pic>
            <p:nvPicPr>
              <p:cNvPr id="13" name="Picture 12">
                <a:extLst>
                  <a:ext uri="{FF2B5EF4-FFF2-40B4-BE49-F238E27FC236}">
                    <a16:creationId xmlns:a16="http://schemas.microsoft.com/office/drawing/2014/main" id="{F8BAB0F6-4667-47B4-8E0A-64A89FC22C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1856" y="2246713"/>
                <a:ext cx="4163061" cy="2374864"/>
              </a:xfrm>
              <a:prstGeom prst="rect">
                <a:avLst/>
              </a:prstGeom>
              <a:effectLst/>
            </p:spPr>
          </p:pic>
          <p:pic>
            <p:nvPicPr>
              <p:cNvPr id="12" name="Picture 11">
                <a:extLst>
                  <a:ext uri="{FF2B5EF4-FFF2-40B4-BE49-F238E27FC236}">
                    <a16:creationId xmlns:a16="http://schemas.microsoft.com/office/drawing/2014/main" id="{D70909A6-67C4-4FCD-9031-C2276F1556E9}"/>
                  </a:ext>
                </a:extLst>
              </p:cNvPr>
              <p:cNvPicPr>
                <a:picLocks noChangeAspect="1"/>
              </p:cNvPicPr>
              <p:nvPr/>
            </p:nvPicPr>
            <p:blipFill>
              <a:blip r:embed="rId5"/>
              <a:stretch>
                <a:fillRect/>
              </a:stretch>
            </p:blipFill>
            <p:spPr>
              <a:xfrm>
                <a:off x="7221857" y="2240476"/>
                <a:ext cx="4163061" cy="2750725"/>
              </a:xfrm>
              <a:prstGeom prst="rect">
                <a:avLst/>
              </a:prstGeom>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855E4E2E-1963-4771-85AE-AD5DB759ED92}"/>
                  </a:ext>
                </a:extLst>
              </p:cNvPr>
              <p:cNvGrpSpPr/>
              <p:nvPr/>
            </p:nvGrpSpPr>
            <p:grpSpPr>
              <a:xfrm>
                <a:off x="9138762" y="3615839"/>
                <a:ext cx="3435319" cy="2147542"/>
                <a:chOff x="5588843" y="3908826"/>
                <a:chExt cx="3584416" cy="2240747"/>
              </a:xfrm>
            </p:grpSpPr>
            <p:pic>
              <p:nvPicPr>
                <p:cNvPr id="7" name="Picture 6" descr="A screenshot of a computer&#10;&#10;Description generated with very high confidence">
                  <a:extLst>
                    <a:ext uri="{FF2B5EF4-FFF2-40B4-BE49-F238E27FC236}">
                      <a16:creationId xmlns:a16="http://schemas.microsoft.com/office/drawing/2014/main" id="{FBB72ABC-AF4D-458B-A954-2EC6F8AFD7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151533" y="4225865"/>
                  <a:ext cx="2505199" cy="1519153"/>
                </a:xfrm>
                <a:prstGeom prst="rect">
                  <a:avLst/>
                </a:prstGeom>
              </p:spPr>
            </p:pic>
            <p:pic>
              <p:nvPicPr>
                <p:cNvPr id="16" name="Picture 15">
                  <a:extLst>
                    <a:ext uri="{FF2B5EF4-FFF2-40B4-BE49-F238E27FC236}">
                      <a16:creationId xmlns:a16="http://schemas.microsoft.com/office/drawing/2014/main" id="{948FF309-D16E-4F01-A00D-DD29BD653E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8843" y="3908826"/>
                  <a:ext cx="3584416" cy="2240747"/>
                </a:xfrm>
                <a:prstGeom prst="rect">
                  <a:avLst/>
                </a:prstGeom>
              </p:spPr>
            </p:pic>
          </p:grpSp>
          <p:grpSp>
            <p:nvGrpSpPr>
              <p:cNvPr id="5" name="Group 4">
                <a:extLst>
                  <a:ext uri="{FF2B5EF4-FFF2-40B4-BE49-F238E27FC236}">
                    <a16:creationId xmlns:a16="http://schemas.microsoft.com/office/drawing/2014/main" id="{89AA5C29-F126-4537-A5BD-74B96A8702D7}"/>
                  </a:ext>
                </a:extLst>
              </p:cNvPr>
              <p:cNvGrpSpPr/>
              <p:nvPr/>
            </p:nvGrpSpPr>
            <p:grpSpPr>
              <a:xfrm>
                <a:off x="9050419" y="4145781"/>
                <a:ext cx="1018806" cy="1746524"/>
                <a:chOff x="8594655" y="3221970"/>
                <a:chExt cx="1917740" cy="3287555"/>
              </a:xfrm>
            </p:grpSpPr>
            <p:pic>
              <p:nvPicPr>
                <p:cNvPr id="4" name="Picture 3" descr="A close up of a logo&#10;&#10;Description generated with high confidence">
                  <a:extLst>
                    <a:ext uri="{FF2B5EF4-FFF2-40B4-BE49-F238E27FC236}">
                      <a16:creationId xmlns:a16="http://schemas.microsoft.com/office/drawing/2014/main" id="{4EAF02BB-1CE2-4631-B663-378786B1C8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2551" y="3525028"/>
                  <a:ext cx="1527354" cy="2502096"/>
                </a:xfrm>
                <a:prstGeom prst="rect">
                  <a:avLst/>
                </a:prstGeom>
              </p:spPr>
            </p:pic>
            <p:pic>
              <p:nvPicPr>
                <p:cNvPr id="14" name="Picture 13" descr="A screen shot of a computer&#10;&#10;Description generated with very high confidence">
                  <a:extLst>
                    <a:ext uri="{FF2B5EF4-FFF2-40B4-BE49-F238E27FC236}">
                      <a16:creationId xmlns:a16="http://schemas.microsoft.com/office/drawing/2014/main" id="{2BF6EA5E-3266-422E-90C8-2B77A913C4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94655" y="3221970"/>
                  <a:ext cx="1917740" cy="3287555"/>
                </a:xfrm>
                <a:prstGeom prst="rect">
                  <a:avLst/>
                </a:prstGeom>
              </p:spPr>
            </p:pic>
          </p:grpSp>
        </p:grpSp>
      </p:grpSp>
      <p:grpSp>
        <p:nvGrpSpPr>
          <p:cNvPr id="17" name="Group 16">
            <a:extLst>
              <a:ext uri="{FF2B5EF4-FFF2-40B4-BE49-F238E27FC236}">
                <a16:creationId xmlns:a16="http://schemas.microsoft.com/office/drawing/2014/main" id="{80FF7B90-DC3B-47DC-B736-D9501F136500}"/>
              </a:ext>
            </a:extLst>
          </p:cNvPr>
          <p:cNvGrpSpPr/>
          <p:nvPr/>
        </p:nvGrpSpPr>
        <p:grpSpPr>
          <a:xfrm>
            <a:off x="10953750" y="448069"/>
            <a:ext cx="655638" cy="498113"/>
            <a:chOff x="-1146792" y="678443"/>
            <a:chExt cx="1017587" cy="773113"/>
          </a:xfrm>
          <a:solidFill>
            <a:srgbClr val="D2D2D2"/>
          </a:solidFill>
        </p:grpSpPr>
        <p:sp>
          <p:nvSpPr>
            <p:cNvPr id="18" name="Freeform 5">
              <a:extLst>
                <a:ext uri="{FF2B5EF4-FFF2-40B4-BE49-F238E27FC236}">
                  <a16:creationId xmlns:a16="http://schemas.microsoft.com/office/drawing/2014/main" id="{A9F49D20-CD29-410B-8349-C117AF915EE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5593D80F-B8A2-43D9-9B53-B49D64F41BA7}"/>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 name="Text Placeholder 7">
            <a:extLst>
              <a:ext uri="{FF2B5EF4-FFF2-40B4-BE49-F238E27FC236}">
                <a16:creationId xmlns:a16="http://schemas.microsoft.com/office/drawing/2014/main" id="{DB1BBDE7-3C65-421C-8953-D46E97DB0F3E}"/>
              </a:ext>
            </a:extLst>
          </p:cNvPr>
          <p:cNvSpPr txBox="1">
            <a:spLocks/>
          </p:cNvSpPr>
          <p:nvPr/>
        </p:nvSpPr>
        <p:spPr>
          <a:xfrm>
            <a:off x="588262" y="1932896"/>
            <a:ext cx="4420301" cy="3570156"/>
          </a:xfrm>
          <a:prstGeom prst="rect">
            <a:avLst/>
          </a:prstGeom>
        </p:spPr>
        <p:txBody>
          <a:bodyPr vert="horz" wrap="square" lIns="0" tIns="91414" rIns="146263" bIns="91414"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049"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
                <a:ea typeface="+mn-ea"/>
                <a:cs typeface="Segoe UI Light"/>
              </a:rPr>
              <a:t>Model business processes and automate workflows and your apps and services</a:t>
            </a:r>
          </a:p>
          <a:p>
            <a:pPr marL="224097" marR="0" lvl="0" indent="-224097" algn="l" defTabSz="914049"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
                <a:ea typeface="+mn-ea"/>
                <a:cs typeface="Segoe UI Light"/>
              </a:rPr>
              <a:t>Deep and broad, from simple individual automation to advanced org scenarios with branches, loops, and more</a:t>
            </a:r>
          </a:p>
          <a:p>
            <a:pPr marL="224097" marR="0" lvl="0" indent="-224097" algn="l" defTabSz="914049"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
                <a:ea typeface="+mn-ea"/>
                <a:cs typeface="Segoe UI Light"/>
              </a:rPr>
              <a:t>Trigger actions, grant approvals, and get notifications right where you work</a:t>
            </a:r>
          </a:p>
        </p:txBody>
      </p:sp>
    </p:spTree>
    <p:extLst>
      <p:ext uri="{BB962C8B-B14F-4D97-AF65-F5344CB8AC3E}">
        <p14:creationId xmlns:p14="http://schemas.microsoft.com/office/powerpoint/2010/main" val="154404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98BF0757-E0CC-4E6A-AAC4-ED071A6AB630}"/>
              </a:ext>
            </a:extLst>
          </p:cNvPr>
          <p:cNvSpPr/>
          <p:nvPr/>
        </p:nvSpPr>
        <p:spPr bwMode="auto">
          <a:xfrm>
            <a:off x="-3048000" y="-5715000"/>
            <a:ext cx="18288000" cy="18288000"/>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A28BE6FF-8238-47E0-9223-28F2861260A9}"/>
              </a:ext>
            </a:extLst>
          </p:cNvPr>
          <p:cNvSpPr>
            <a:spLocks noGrp="1"/>
          </p:cNvSpPr>
          <p:nvPr>
            <p:ph type="title"/>
          </p:nvPr>
        </p:nvSpPr>
        <p:spPr/>
        <p:txBody>
          <a:bodyPr/>
          <a:lstStyle/>
          <a:p>
            <a:r>
              <a:rPr lang="en-US" dirty="0">
                <a:solidFill>
                  <a:schemeClr val="bg1"/>
                </a:solidFill>
              </a:rPr>
              <a:t>Anatomy of a workflow</a:t>
            </a:r>
          </a:p>
        </p:txBody>
      </p:sp>
      <p:sp>
        <p:nvSpPr>
          <p:cNvPr id="8" name="Callout: Line with Accent Bar 7">
            <a:extLst>
              <a:ext uri="{FF2B5EF4-FFF2-40B4-BE49-F238E27FC236}">
                <a16:creationId xmlns:a16="http://schemas.microsoft.com/office/drawing/2014/main" id="{6D57CA06-64D1-4F03-942C-CF14C3E35DC1}"/>
              </a:ext>
            </a:extLst>
          </p:cNvPr>
          <p:cNvSpPr/>
          <p:nvPr/>
        </p:nvSpPr>
        <p:spPr bwMode="auto">
          <a:xfrm>
            <a:off x="8699052" y="2519965"/>
            <a:ext cx="2568290" cy="994735"/>
          </a:xfrm>
          <a:prstGeom prst="accentCallout1">
            <a:avLst>
              <a:gd name="adj1" fmla="val 25732"/>
              <a:gd name="adj2" fmla="val -10115"/>
              <a:gd name="adj3" fmla="val 69961"/>
              <a:gd name="adj4" fmla="val -35464"/>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connectivity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Connect to over 250 services with built-in connectors for everything from Adobe, to </a:t>
            </a:r>
            <a:r>
              <a:rPr kumimoji="0" lang="en-US" sz="1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rPr>
              <a:t>ZenDesk</a:t>
            </a: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to on-prem</a:t>
            </a:r>
          </a:p>
        </p:txBody>
      </p:sp>
      <p:sp>
        <p:nvSpPr>
          <p:cNvPr id="9" name="Callout: Line with Accent Bar 8">
            <a:extLst>
              <a:ext uri="{FF2B5EF4-FFF2-40B4-BE49-F238E27FC236}">
                <a16:creationId xmlns:a16="http://schemas.microsoft.com/office/drawing/2014/main" id="{17AC934C-9F2F-4ACC-ABFE-6179317B64A0}"/>
              </a:ext>
            </a:extLst>
          </p:cNvPr>
          <p:cNvSpPr/>
          <p:nvPr/>
        </p:nvSpPr>
        <p:spPr bwMode="auto">
          <a:xfrm>
            <a:off x="8689626" y="3734491"/>
            <a:ext cx="2485672" cy="1060067"/>
          </a:xfrm>
          <a:prstGeom prst="accentCallout1">
            <a:avLst>
              <a:gd name="adj1" fmla="val 60334"/>
              <a:gd name="adj2" fmla="val -10115"/>
              <a:gd name="adj3" fmla="val 52905"/>
              <a:gd name="adj4" fmla="val -37508"/>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Segoe UI"/>
                <a:ea typeface="Segoe UI" pitchFamily="34" charset="0"/>
                <a:cs typeface="Segoe UI" pitchFamily="34" charset="0"/>
              </a:rPr>
              <a:t>Built-in data platform</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Use the Common Data Service to store app data in a standardized Common Data Model</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Callout: Line with Accent Bar 9">
            <a:extLst>
              <a:ext uri="{FF2B5EF4-FFF2-40B4-BE49-F238E27FC236}">
                <a16:creationId xmlns:a16="http://schemas.microsoft.com/office/drawing/2014/main" id="{5151E512-800B-419F-A151-940D55F093F5}"/>
              </a:ext>
            </a:extLst>
          </p:cNvPr>
          <p:cNvSpPr/>
          <p:nvPr/>
        </p:nvSpPr>
        <p:spPr bwMode="auto">
          <a:xfrm>
            <a:off x="8708673" y="1318948"/>
            <a:ext cx="2667857" cy="1025922"/>
          </a:xfrm>
          <a:prstGeom prst="accentCallout1">
            <a:avLst>
              <a:gd name="adj1" fmla="val 25732"/>
              <a:gd name="adj2" fmla="val -10115"/>
              <a:gd name="adj3" fmla="val 139601"/>
              <a:gd name="adj4" fmla="val -39106"/>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WYSIWYG design experience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PowerPoint like drag and drop design experience. Start from a template, flow is running with live data as you build it</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Callout: Line with Accent Bar 10">
            <a:extLst>
              <a:ext uri="{FF2B5EF4-FFF2-40B4-BE49-F238E27FC236}">
                <a16:creationId xmlns:a16="http://schemas.microsoft.com/office/drawing/2014/main" id="{60237AE4-3202-40D2-93FF-935C8B2E5019}"/>
              </a:ext>
            </a:extLst>
          </p:cNvPr>
          <p:cNvSpPr/>
          <p:nvPr/>
        </p:nvSpPr>
        <p:spPr bwMode="auto">
          <a:xfrm>
            <a:off x="8708575" y="4980651"/>
            <a:ext cx="2667857" cy="1060067"/>
          </a:xfrm>
          <a:prstGeom prst="accentCallout1">
            <a:avLst>
              <a:gd name="adj1" fmla="val 78545"/>
              <a:gd name="adj2" fmla="val -10115"/>
              <a:gd name="adj3" fmla="val 12923"/>
              <a:gd name="adj4" fmla="val -36697"/>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Logic and automation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Build flows that monitor and execute actions, leverage AI Builder to </a:t>
            </a:r>
            <a:r>
              <a:rPr kumimoji="0" lang="en-US" sz="1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rPr>
              <a:t>democtratize</a:t>
            </a: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AI, send emails automatically, notify people in processes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Callout: Line with Accent Bar 11">
            <a:extLst>
              <a:ext uri="{FF2B5EF4-FFF2-40B4-BE49-F238E27FC236}">
                <a16:creationId xmlns:a16="http://schemas.microsoft.com/office/drawing/2014/main" id="{8C63E654-189D-440E-9871-0DC783435CE3}"/>
              </a:ext>
            </a:extLst>
          </p:cNvPr>
          <p:cNvSpPr/>
          <p:nvPr/>
        </p:nvSpPr>
        <p:spPr bwMode="auto">
          <a:xfrm flipH="1">
            <a:off x="816384" y="1485675"/>
            <a:ext cx="2667857" cy="1144517"/>
          </a:xfrm>
          <a:prstGeom prst="accentCallout1">
            <a:avLst>
              <a:gd name="adj1" fmla="val 25732"/>
              <a:gd name="adj2" fmla="val -10115"/>
              <a:gd name="adj3" fmla="val 110916"/>
              <a:gd name="adj4" fmla="val -3119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Segoe UI"/>
                <a:ea typeface="Segoe UI" pitchFamily="34" charset="0"/>
                <a:cs typeface="Segoe UI" pitchFamily="34" charset="0"/>
              </a:rPr>
              <a:t>Any platform support</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Supports all major platforms, available on the web or with mobile on the go</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Callout: Line with Accent Bar 12">
            <a:extLst>
              <a:ext uri="{FF2B5EF4-FFF2-40B4-BE49-F238E27FC236}">
                <a16:creationId xmlns:a16="http://schemas.microsoft.com/office/drawing/2014/main" id="{5E44F9EA-83E1-49E4-B37F-E973E5A3B95F}"/>
              </a:ext>
            </a:extLst>
          </p:cNvPr>
          <p:cNvSpPr/>
          <p:nvPr/>
        </p:nvSpPr>
        <p:spPr bwMode="auto">
          <a:xfrm flipH="1">
            <a:off x="816383" y="2837489"/>
            <a:ext cx="2667857" cy="925281"/>
          </a:xfrm>
          <a:prstGeom prst="accentCallout1">
            <a:avLst>
              <a:gd name="adj1" fmla="val 25732"/>
              <a:gd name="adj2" fmla="val -10115"/>
              <a:gd name="adj3" fmla="val 46740"/>
              <a:gd name="adj4" fmla="val -28654"/>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Share flows like documents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Share your flow with 3 clicks and an email address. It’s pushed to users in seconds</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Callout: Line with Accent Bar 13">
            <a:extLst>
              <a:ext uri="{FF2B5EF4-FFF2-40B4-BE49-F238E27FC236}">
                <a16:creationId xmlns:a16="http://schemas.microsoft.com/office/drawing/2014/main" id="{1B817BC9-3E80-480C-9CF5-2999AFD7BB84}"/>
              </a:ext>
            </a:extLst>
          </p:cNvPr>
          <p:cNvSpPr/>
          <p:nvPr/>
        </p:nvSpPr>
        <p:spPr bwMode="auto">
          <a:xfrm flipH="1">
            <a:off x="816383" y="4036562"/>
            <a:ext cx="2667857" cy="925281"/>
          </a:xfrm>
          <a:prstGeom prst="accentCallout1">
            <a:avLst>
              <a:gd name="adj1" fmla="val 56664"/>
              <a:gd name="adj2" fmla="val -10115"/>
              <a:gd name="adj3" fmla="val 40936"/>
              <a:gd name="adj4" fmla="val -2795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Seamless integration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Directly integrated with Power Apps, Power BI, Microsoft Teams, Office 365, Dynamics 365 &amp; Azure</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Callout: Line with Accent Bar 14">
            <a:extLst>
              <a:ext uri="{FF2B5EF4-FFF2-40B4-BE49-F238E27FC236}">
                <a16:creationId xmlns:a16="http://schemas.microsoft.com/office/drawing/2014/main" id="{EA751B94-6A0D-4A07-A685-5492FA749FD7}"/>
              </a:ext>
            </a:extLst>
          </p:cNvPr>
          <p:cNvSpPr/>
          <p:nvPr/>
        </p:nvSpPr>
        <p:spPr bwMode="auto">
          <a:xfrm flipH="1">
            <a:off x="816384" y="5265482"/>
            <a:ext cx="2667857" cy="929290"/>
          </a:xfrm>
          <a:prstGeom prst="accentCallout1">
            <a:avLst>
              <a:gd name="adj1" fmla="val 60808"/>
              <a:gd name="adj2" fmla="val -10115"/>
              <a:gd name="adj3" fmla="val -9289"/>
              <a:gd name="adj4" fmla="val -30174"/>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Segoe UI"/>
                <a:ea typeface="Segoe UI" pitchFamily="34" charset="0"/>
                <a:cs typeface="Segoe UI" pitchFamily="34" charset="0"/>
              </a:rPr>
              <a:t>Extensibility model</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No limits. Automate advanced scenarios with multiple steps, branching conditions and more.  Synchronize files between 1</a:t>
            </a:r>
            <a:r>
              <a:rPr kumimoji="0" lang="en-US" sz="1400" b="0" i="0" u="none" strike="noStrike" kern="1200" cap="none" spc="0" normalizeH="0" baseline="30000" noProof="0">
                <a:ln>
                  <a:noFill/>
                </a:ln>
                <a:solidFill>
                  <a:srgbClr val="FFFFFF"/>
                </a:solidFill>
                <a:effectLst/>
                <a:uLnTx/>
                <a:uFillTx/>
                <a:latin typeface="Segoe UI"/>
                <a:ea typeface="Segoe UI" pitchFamily="34" charset="0"/>
                <a:cs typeface="Segoe UI" pitchFamily="34" charset="0"/>
              </a:rPr>
              <a:t>st</a:t>
            </a: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and 3</a:t>
            </a:r>
            <a:r>
              <a:rPr kumimoji="0" lang="en-US" sz="1400" b="0" i="0" u="none" strike="noStrike" kern="1200" cap="none" spc="0" normalizeH="0" baseline="30000" noProof="0">
                <a:ln>
                  <a:noFill/>
                </a:ln>
                <a:solidFill>
                  <a:srgbClr val="FFFFFF"/>
                </a:solidFill>
                <a:effectLst/>
                <a:uLnTx/>
                <a:uFillTx/>
                <a:latin typeface="Segoe UI"/>
                <a:ea typeface="Segoe UI" pitchFamily="34" charset="0"/>
                <a:cs typeface="Segoe UI" pitchFamily="34" charset="0"/>
              </a:rPr>
              <a:t>rd</a:t>
            </a: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party systems seamlessly</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5340024B-E4A6-4D1A-A29E-EC583F7E74D7}"/>
              </a:ext>
            </a:extLst>
          </p:cNvPr>
          <p:cNvGrpSpPr/>
          <p:nvPr/>
        </p:nvGrpSpPr>
        <p:grpSpPr>
          <a:xfrm>
            <a:off x="4243298" y="2630192"/>
            <a:ext cx="3518343" cy="2489941"/>
            <a:chOff x="4810301" y="2191772"/>
            <a:chExt cx="3518842" cy="2490295"/>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CAFD8680-ABE8-446E-9FA7-D0555D7C63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10301" y="2191772"/>
              <a:ext cx="3518842" cy="2490295"/>
            </a:xfrm>
            <a:prstGeom prst="rect">
              <a:avLst/>
            </a:prstGeom>
            <a:effectLst/>
          </p:spPr>
        </p:pic>
        <p:pic>
          <p:nvPicPr>
            <p:cNvPr id="17" name="Picture 16">
              <a:extLst>
                <a:ext uri="{FF2B5EF4-FFF2-40B4-BE49-F238E27FC236}">
                  <a16:creationId xmlns:a16="http://schemas.microsoft.com/office/drawing/2014/main" id="{44081D94-6584-47D5-B3F1-B38E4C446CED}"/>
                </a:ext>
              </a:extLst>
            </p:cNvPr>
            <p:cNvPicPr>
              <a:picLocks noChangeAspect="1"/>
            </p:cNvPicPr>
            <p:nvPr/>
          </p:nvPicPr>
          <p:blipFill>
            <a:blip r:embed="rId3"/>
            <a:stretch>
              <a:fillRect/>
            </a:stretch>
          </p:blipFill>
          <p:spPr>
            <a:xfrm>
              <a:off x="4974150" y="2443633"/>
              <a:ext cx="3216437" cy="2125247"/>
            </a:xfrm>
            <a:prstGeom prst="rect">
              <a:avLst/>
            </a:prstGeom>
            <a:effectLst>
              <a:outerShdw blurRad="50800" dist="38100" dir="2700000" algn="tl" rotWithShape="0">
                <a:prstClr val="black">
                  <a:alpha val="40000"/>
                </a:prstClr>
              </a:outerShdw>
            </a:effectLst>
          </p:spPr>
        </p:pic>
      </p:grpSp>
      <p:grpSp>
        <p:nvGrpSpPr>
          <p:cNvPr id="22" name="Group 21">
            <a:extLst>
              <a:ext uri="{FF2B5EF4-FFF2-40B4-BE49-F238E27FC236}">
                <a16:creationId xmlns:a16="http://schemas.microsoft.com/office/drawing/2014/main" id="{80EE7B7C-57A0-42FE-BBE3-A6D1B1897254}"/>
              </a:ext>
            </a:extLst>
          </p:cNvPr>
          <p:cNvGrpSpPr/>
          <p:nvPr/>
        </p:nvGrpSpPr>
        <p:grpSpPr>
          <a:xfrm>
            <a:off x="10953750" y="448069"/>
            <a:ext cx="655638" cy="498113"/>
            <a:chOff x="-1146792" y="678443"/>
            <a:chExt cx="1017587" cy="773113"/>
          </a:xfrm>
          <a:solidFill>
            <a:srgbClr val="D2D2D2"/>
          </a:solidFill>
        </p:grpSpPr>
        <p:sp>
          <p:nvSpPr>
            <p:cNvPr id="23" name="Freeform 5">
              <a:extLst>
                <a:ext uri="{FF2B5EF4-FFF2-40B4-BE49-F238E27FC236}">
                  <a16:creationId xmlns:a16="http://schemas.microsoft.com/office/drawing/2014/main" id="{EFFE04DC-145A-45FC-8DCD-54F2F0D3A1C3}"/>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6">
              <a:extLst>
                <a:ext uri="{FF2B5EF4-FFF2-40B4-BE49-F238E27FC236}">
                  <a16:creationId xmlns:a16="http://schemas.microsoft.com/office/drawing/2014/main" id="{F9DD7E05-436E-4273-924A-C5EECEB2FE97}"/>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18937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1">
            <a:extLst>
              <a:ext uri="{FF2B5EF4-FFF2-40B4-BE49-F238E27FC236}">
                <a16:creationId xmlns:a16="http://schemas.microsoft.com/office/drawing/2014/main" id="{DF9845BF-8D6A-4DA7-8935-9FC32FF28716}"/>
              </a:ext>
            </a:extLst>
          </p:cNvPr>
          <p:cNvSpPr txBox="1">
            <a:spLocks/>
          </p:cNvSpPr>
          <p:nvPr/>
        </p:nvSpPr>
        <p:spPr>
          <a:xfrm>
            <a:off x="569605" y="111065"/>
            <a:ext cx="10615537" cy="1326132"/>
          </a:xfrm>
          <a:prstGeom prst="rect">
            <a:avLst/>
          </a:prstGeom>
        </p:spPr>
        <p:txBody>
          <a:bodyPr>
            <a:normAutofit/>
          </a:bodyPr>
          <a:lstStyle>
            <a:lvl1pPr algn="l" defTabSz="9143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3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a:ln w="3175">
                <a:noFill/>
              </a:ln>
              <a:solidFill>
                <a:srgbClr val="1A1A1A"/>
              </a:solidFill>
              <a:effectLst/>
              <a:uLnTx/>
              <a:uFillTx/>
              <a:latin typeface="Segoe UI Light"/>
              <a:ea typeface="+mn-ea"/>
              <a:cs typeface="Segoe UI" pitchFamily="34" charset="0"/>
            </a:endParaRPr>
          </a:p>
        </p:txBody>
      </p:sp>
      <p:sp>
        <p:nvSpPr>
          <p:cNvPr id="30" name="Title 1">
            <a:extLst>
              <a:ext uri="{FF2B5EF4-FFF2-40B4-BE49-F238E27FC236}">
                <a16:creationId xmlns:a16="http://schemas.microsoft.com/office/drawing/2014/main" id="{8355396D-BB2E-4661-B4B7-FB6FA3AC078D}"/>
              </a:ext>
            </a:extLst>
          </p:cNvPr>
          <p:cNvSpPr>
            <a:spLocks noGrp="1"/>
          </p:cNvSpPr>
          <p:nvPr>
            <p:ph type="title"/>
          </p:nvPr>
        </p:nvSpPr>
        <p:spPr/>
        <p:txBody>
          <a:bodyPr/>
          <a:lstStyle/>
          <a:p>
            <a:r>
              <a:rPr lang="en-US" dirty="0"/>
              <a:t>The total is greater than the sum of the parts…</a:t>
            </a:r>
          </a:p>
        </p:txBody>
      </p:sp>
      <p:grpSp>
        <p:nvGrpSpPr>
          <p:cNvPr id="64" name="Group 63">
            <a:extLst>
              <a:ext uri="{FF2B5EF4-FFF2-40B4-BE49-F238E27FC236}">
                <a16:creationId xmlns:a16="http://schemas.microsoft.com/office/drawing/2014/main" id="{D1D443A7-46A6-4CF5-874B-B2F508226466}"/>
              </a:ext>
            </a:extLst>
          </p:cNvPr>
          <p:cNvGrpSpPr/>
          <p:nvPr/>
        </p:nvGrpSpPr>
        <p:grpSpPr>
          <a:xfrm>
            <a:off x="4763520" y="2340163"/>
            <a:ext cx="2664966" cy="2671588"/>
            <a:chOff x="4763520" y="2340163"/>
            <a:chExt cx="2664966" cy="2671588"/>
          </a:xfrm>
        </p:grpSpPr>
        <p:sp>
          <p:nvSpPr>
            <p:cNvPr id="73" name="Oval 72">
              <a:extLst>
                <a:ext uri="{FF2B5EF4-FFF2-40B4-BE49-F238E27FC236}">
                  <a16:creationId xmlns:a16="http://schemas.microsoft.com/office/drawing/2014/main" id="{D6240635-2945-497E-ADE2-2116B0F8BD24}"/>
                </a:ext>
              </a:extLst>
            </p:cNvPr>
            <p:cNvSpPr/>
            <p:nvPr/>
          </p:nvSpPr>
          <p:spPr bwMode="auto">
            <a:xfrm>
              <a:off x="4763520" y="2340163"/>
              <a:ext cx="2664966" cy="2671588"/>
            </a:xfrm>
            <a:prstGeom prst="ellipse">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274320"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CDS</a:t>
              </a:r>
            </a:p>
          </p:txBody>
        </p:sp>
        <p:pic>
          <p:nvPicPr>
            <p:cNvPr id="74" name="Graphic 73">
              <a:extLst>
                <a:ext uri="{FF2B5EF4-FFF2-40B4-BE49-F238E27FC236}">
                  <a16:creationId xmlns:a16="http://schemas.microsoft.com/office/drawing/2014/main" id="{88D19D4B-0062-4170-BF0C-BA02B02DAE9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643552" y="2884607"/>
              <a:ext cx="904902" cy="904902"/>
            </a:xfrm>
            <a:prstGeom prst="rect">
              <a:avLst/>
            </a:prstGeom>
          </p:spPr>
        </p:pic>
      </p:grpSp>
      <p:sp>
        <p:nvSpPr>
          <p:cNvPr id="75" name="TextBox 74">
            <a:extLst>
              <a:ext uri="{FF2B5EF4-FFF2-40B4-BE49-F238E27FC236}">
                <a16:creationId xmlns:a16="http://schemas.microsoft.com/office/drawing/2014/main" id="{4ADD28F3-60BD-458C-81B7-B73E62F9C734}"/>
              </a:ext>
            </a:extLst>
          </p:cNvPr>
          <p:cNvSpPr txBox="1"/>
          <p:nvPr/>
        </p:nvSpPr>
        <p:spPr>
          <a:xfrm>
            <a:off x="5488585" y="5773770"/>
            <a:ext cx="1214836" cy="40620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Power BI</a:t>
            </a:r>
          </a:p>
        </p:txBody>
      </p:sp>
      <p:sp>
        <p:nvSpPr>
          <p:cNvPr id="76" name="Arc 75">
            <a:extLst>
              <a:ext uri="{FF2B5EF4-FFF2-40B4-BE49-F238E27FC236}">
                <a16:creationId xmlns:a16="http://schemas.microsoft.com/office/drawing/2014/main" id="{6E241FBC-D3CB-4213-8CEC-150B5BF9445A}"/>
              </a:ext>
            </a:extLst>
          </p:cNvPr>
          <p:cNvSpPr/>
          <p:nvPr/>
        </p:nvSpPr>
        <p:spPr bwMode="auto">
          <a:xfrm>
            <a:off x="4463807" y="2039706"/>
            <a:ext cx="3264390" cy="3272502"/>
          </a:xfrm>
          <a:prstGeom prst="arc">
            <a:avLst>
              <a:gd name="adj1" fmla="val 13634408"/>
              <a:gd name="adj2" fmla="val 18737817"/>
            </a:avLst>
          </a:prstGeom>
          <a:noFill/>
          <a:ln w="12700">
            <a:solidFill>
              <a:schemeClr val="bg1">
                <a:lumMod val="65000"/>
              </a:schemeClr>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16F8EE40-49C0-4C77-9583-692CFCD26419}"/>
              </a:ext>
            </a:extLst>
          </p:cNvPr>
          <p:cNvGrpSpPr/>
          <p:nvPr/>
        </p:nvGrpSpPr>
        <p:grpSpPr>
          <a:xfrm>
            <a:off x="5570371" y="4612760"/>
            <a:ext cx="1051262" cy="1051262"/>
            <a:chOff x="2789588" y="-4539742"/>
            <a:chExt cx="1051262" cy="1051262"/>
          </a:xfrm>
        </p:grpSpPr>
        <p:sp>
          <p:nvSpPr>
            <p:cNvPr id="85" name="Oval 84">
              <a:extLst>
                <a:ext uri="{FF2B5EF4-FFF2-40B4-BE49-F238E27FC236}">
                  <a16:creationId xmlns:a16="http://schemas.microsoft.com/office/drawing/2014/main" id="{0A6AAF40-6A06-476B-A4FB-EA499A1EC16F}"/>
                </a:ext>
              </a:extLst>
            </p:cNvPr>
            <p:cNvSpPr/>
            <p:nvPr/>
          </p:nvSpPr>
          <p:spPr bwMode="auto">
            <a:xfrm>
              <a:off x="2789588" y="-4539742"/>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86" name="Group 12">
              <a:extLst>
                <a:ext uri="{FF2B5EF4-FFF2-40B4-BE49-F238E27FC236}">
                  <a16:creationId xmlns:a16="http://schemas.microsoft.com/office/drawing/2014/main" id="{B5B08849-E7DF-4CAD-A15D-677363DF02D7}"/>
                </a:ext>
              </a:extLst>
            </p:cNvPr>
            <p:cNvGrpSpPr>
              <a:grpSpLocks noChangeAspect="1"/>
            </p:cNvGrpSpPr>
            <p:nvPr/>
          </p:nvGrpSpPr>
          <p:grpSpPr bwMode="auto">
            <a:xfrm>
              <a:off x="3073127" y="-4198026"/>
              <a:ext cx="484184" cy="367831"/>
              <a:chOff x="4543" y="2176"/>
              <a:chExt cx="258" cy="196"/>
            </a:xfrm>
            <a:solidFill>
              <a:schemeClr val="bg1"/>
            </a:solidFill>
            <a:effectLst/>
          </p:grpSpPr>
          <p:sp>
            <p:nvSpPr>
              <p:cNvPr id="88" name="Freeform 13">
                <a:extLst>
                  <a:ext uri="{FF2B5EF4-FFF2-40B4-BE49-F238E27FC236}">
                    <a16:creationId xmlns:a16="http://schemas.microsoft.com/office/drawing/2014/main" id="{13F6180D-08F7-4B21-9BAA-38E93EB0ECBD}"/>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89" name="Freeform 14">
                <a:extLst>
                  <a:ext uri="{FF2B5EF4-FFF2-40B4-BE49-F238E27FC236}">
                    <a16:creationId xmlns:a16="http://schemas.microsoft.com/office/drawing/2014/main" id="{8269181E-549C-40A2-82F5-581E85CC0EA2}"/>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0" name="Freeform 15">
                <a:extLst>
                  <a:ext uri="{FF2B5EF4-FFF2-40B4-BE49-F238E27FC236}">
                    <a16:creationId xmlns:a16="http://schemas.microsoft.com/office/drawing/2014/main" id="{F6EAF9AC-4612-41B8-8883-E0093BCFFB9F}"/>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1" name="Freeform 16">
                <a:extLst>
                  <a:ext uri="{FF2B5EF4-FFF2-40B4-BE49-F238E27FC236}">
                    <a16:creationId xmlns:a16="http://schemas.microsoft.com/office/drawing/2014/main" id="{816708B1-C64E-4DAA-8FD5-E6F22A6E5427}"/>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2" name="Freeform 17">
                <a:extLst>
                  <a:ext uri="{FF2B5EF4-FFF2-40B4-BE49-F238E27FC236}">
                    <a16:creationId xmlns:a16="http://schemas.microsoft.com/office/drawing/2014/main" id="{7B977167-7D65-4821-A7AE-0EF95496304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93" name="Group 92">
            <a:extLst>
              <a:ext uri="{FF2B5EF4-FFF2-40B4-BE49-F238E27FC236}">
                <a16:creationId xmlns:a16="http://schemas.microsoft.com/office/drawing/2014/main" id="{1AFAF7D8-F1F9-4540-A373-D173CD08C818}"/>
              </a:ext>
            </a:extLst>
          </p:cNvPr>
          <p:cNvGrpSpPr/>
          <p:nvPr/>
        </p:nvGrpSpPr>
        <p:grpSpPr>
          <a:xfrm>
            <a:off x="7096291" y="2395270"/>
            <a:ext cx="1051262" cy="1051262"/>
            <a:chOff x="6141869" y="-4539740"/>
            <a:chExt cx="1051262" cy="1051262"/>
          </a:xfrm>
        </p:grpSpPr>
        <p:sp>
          <p:nvSpPr>
            <p:cNvPr id="94" name="Oval 93">
              <a:extLst>
                <a:ext uri="{FF2B5EF4-FFF2-40B4-BE49-F238E27FC236}">
                  <a16:creationId xmlns:a16="http://schemas.microsoft.com/office/drawing/2014/main" id="{3C63665D-2C4E-49F9-BE36-30CC969FB197}"/>
                </a:ext>
              </a:extLst>
            </p:cNvPr>
            <p:cNvSpPr/>
            <p:nvPr/>
          </p:nvSpPr>
          <p:spPr bwMode="auto">
            <a:xfrm>
              <a:off x="6141869" y="-4539740"/>
              <a:ext cx="1051262" cy="1051262"/>
            </a:xfrm>
            <a:prstGeom prst="ellipse">
              <a:avLst/>
            </a:prstGeom>
            <a:solidFill>
              <a:srgbClr val="74277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5" name="Group 4">
              <a:extLst>
                <a:ext uri="{FF2B5EF4-FFF2-40B4-BE49-F238E27FC236}">
                  <a16:creationId xmlns:a16="http://schemas.microsoft.com/office/drawing/2014/main" id="{3FEC014B-A5F1-4550-B919-6AE951618680}"/>
                </a:ext>
              </a:extLst>
            </p:cNvPr>
            <p:cNvGrpSpPr>
              <a:grpSpLocks noChangeAspect="1"/>
            </p:cNvGrpSpPr>
            <p:nvPr/>
          </p:nvGrpSpPr>
          <p:grpSpPr bwMode="auto">
            <a:xfrm>
              <a:off x="6427264" y="-4198984"/>
              <a:ext cx="480428" cy="369704"/>
              <a:chOff x="2880" y="2176"/>
              <a:chExt cx="256" cy="197"/>
            </a:xfrm>
            <a:solidFill>
              <a:srgbClr val="D2D2D2"/>
            </a:solidFill>
            <a:effectLst/>
          </p:grpSpPr>
          <p:sp>
            <p:nvSpPr>
              <p:cNvPr id="96" name="Freeform 5">
                <a:extLst>
                  <a:ext uri="{FF2B5EF4-FFF2-40B4-BE49-F238E27FC236}">
                    <a16:creationId xmlns:a16="http://schemas.microsoft.com/office/drawing/2014/main" id="{E80A6634-B678-4A2B-9695-C091FBB287A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7" name="Freeform 6">
                <a:extLst>
                  <a:ext uri="{FF2B5EF4-FFF2-40B4-BE49-F238E27FC236}">
                    <a16:creationId xmlns:a16="http://schemas.microsoft.com/office/drawing/2014/main" id="{A4A05B1F-C1DC-43DC-AC8C-9230A5238B1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Freeform 7">
                <a:extLst>
                  <a:ext uri="{FF2B5EF4-FFF2-40B4-BE49-F238E27FC236}">
                    <a16:creationId xmlns:a16="http://schemas.microsoft.com/office/drawing/2014/main" id="{28ED8B95-C748-4BC2-84BA-C3E7BE600E2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8">
                <a:extLst>
                  <a:ext uri="{FF2B5EF4-FFF2-40B4-BE49-F238E27FC236}">
                    <a16:creationId xmlns:a16="http://schemas.microsoft.com/office/drawing/2014/main" id="{D9437F4D-7FD6-4B02-9CCE-296D143B7E0C}"/>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6" name="Freeform 9">
                <a:extLst>
                  <a:ext uri="{FF2B5EF4-FFF2-40B4-BE49-F238E27FC236}">
                    <a16:creationId xmlns:a16="http://schemas.microsoft.com/office/drawing/2014/main" id="{05EDC5F6-835C-44A8-A862-F47920B05F8E}"/>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7" name="Group 106">
            <a:extLst>
              <a:ext uri="{FF2B5EF4-FFF2-40B4-BE49-F238E27FC236}">
                <a16:creationId xmlns:a16="http://schemas.microsoft.com/office/drawing/2014/main" id="{AE3F2289-0F15-405D-AB72-65A24539B593}"/>
              </a:ext>
            </a:extLst>
          </p:cNvPr>
          <p:cNvGrpSpPr/>
          <p:nvPr/>
        </p:nvGrpSpPr>
        <p:grpSpPr>
          <a:xfrm>
            <a:off x="3962957" y="2353955"/>
            <a:ext cx="1051262" cy="1051262"/>
            <a:chOff x="9494150" y="-4539742"/>
            <a:chExt cx="1051262" cy="1051262"/>
          </a:xfrm>
        </p:grpSpPr>
        <p:sp>
          <p:nvSpPr>
            <p:cNvPr id="108" name="Oval 107">
              <a:extLst>
                <a:ext uri="{FF2B5EF4-FFF2-40B4-BE49-F238E27FC236}">
                  <a16:creationId xmlns:a16="http://schemas.microsoft.com/office/drawing/2014/main" id="{4F9E3276-09FE-4596-96F5-B25CADD15DF5}"/>
                </a:ext>
              </a:extLst>
            </p:cNvPr>
            <p:cNvSpPr/>
            <p:nvPr/>
          </p:nvSpPr>
          <p:spPr bwMode="auto">
            <a:xfrm>
              <a:off x="9494150" y="-4539742"/>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9" name="Group 108">
              <a:extLst>
                <a:ext uri="{FF2B5EF4-FFF2-40B4-BE49-F238E27FC236}">
                  <a16:creationId xmlns:a16="http://schemas.microsoft.com/office/drawing/2014/main" id="{A3773318-A771-4135-8651-1BD7A68BE605}"/>
                </a:ext>
              </a:extLst>
            </p:cNvPr>
            <p:cNvGrpSpPr/>
            <p:nvPr/>
          </p:nvGrpSpPr>
          <p:grpSpPr>
            <a:xfrm>
              <a:off x="9757399" y="-4225290"/>
              <a:ext cx="524770" cy="398688"/>
              <a:chOff x="-1146792" y="678443"/>
              <a:chExt cx="1017587" cy="773113"/>
            </a:xfrm>
            <a:solidFill>
              <a:srgbClr val="D2D2D2"/>
            </a:solidFill>
            <a:effectLst/>
          </p:grpSpPr>
          <p:sp>
            <p:nvSpPr>
              <p:cNvPr id="110" name="Freeform 5">
                <a:extLst>
                  <a:ext uri="{FF2B5EF4-FFF2-40B4-BE49-F238E27FC236}">
                    <a16:creationId xmlns:a16="http://schemas.microsoft.com/office/drawing/2014/main" id="{F89BA090-B029-4DBE-B322-981D44D9EEF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6">
                <a:extLst>
                  <a:ext uri="{FF2B5EF4-FFF2-40B4-BE49-F238E27FC236}">
                    <a16:creationId xmlns:a16="http://schemas.microsoft.com/office/drawing/2014/main" id="{63B25E42-76FF-4396-BD0B-0A762286C487}"/>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2" name="Arc 111">
            <a:extLst>
              <a:ext uri="{FF2B5EF4-FFF2-40B4-BE49-F238E27FC236}">
                <a16:creationId xmlns:a16="http://schemas.microsoft.com/office/drawing/2014/main" id="{985CD4DC-4809-4909-800E-D5DD96E0252D}"/>
              </a:ext>
            </a:extLst>
          </p:cNvPr>
          <p:cNvSpPr/>
          <p:nvPr/>
        </p:nvSpPr>
        <p:spPr bwMode="auto">
          <a:xfrm rot="6932227">
            <a:off x="4463807" y="2039706"/>
            <a:ext cx="3264390" cy="3272502"/>
          </a:xfrm>
          <a:prstGeom prst="arc">
            <a:avLst>
              <a:gd name="adj1" fmla="val 14448277"/>
              <a:gd name="adj2" fmla="val 18705058"/>
            </a:avLst>
          </a:prstGeom>
          <a:noFill/>
          <a:ln w="12700">
            <a:solidFill>
              <a:schemeClr val="bg1">
                <a:lumMod val="65000"/>
              </a:schemeClr>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Semilight"/>
              <a:ea typeface="Segoe UI" pitchFamily="34" charset="0"/>
              <a:cs typeface="Segoe UI" pitchFamily="34" charset="0"/>
            </a:endParaRPr>
          </a:p>
        </p:txBody>
      </p:sp>
      <p:sp>
        <p:nvSpPr>
          <p:cNvPr id="113" name="Arc 112">
            <a:extLst>
              <a:ext uri="{FF2B5EF4-FFF2-40B4-BE49-F238E27FC236}">
                <a16:creationId xmlns:a16="http://schemas.microsoft.com/office/drawing/2014/main" id="{CE6FCEA4-CDE9-43E3-9DDE-E9CC97914B3F}"/>
              </a:ext>
            </a:extLst>
          </p:cNvPr>
          <p:cNvSpPr/>
          <p:nvPr/>
        </p:nvSpPr>
        <p:spPr bwMode="auto">
          <a:xfrm rot="14667773" flipH="1">
            <a:off x="4463807" y="2039706"/>
            <a:ext cx="3264390" cy="3272502"/>
          </a:xfrm>
          <a:prstGeom prst="arc">
            <a:avLst>
              <a:gd name="adj1" fmla="val 14448277"/>
              <a:gd name="adj2" fmla="val 18705058"/>
            </a:avLst>
          </a:prstGeom>
          <a:noFill/>
          <a:ln w="12700">
            <a:solidFill>
              <a:schemeClr val="bg1">
                <a:lumMod val="65000"/>
              </a:schemeClr>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Semilight"/>
              <a:ea typeface="Segoe UI" pitchFamily="34" charset="0"/>
              <a:cs typeface="Segoe UI" pitchFamily="34" charset="0"/>
            </a:endParaRPr>
          </a:p>
        </p:txBody>
      </p:sp>
      <p:sp>
        <p:nvSpPr>
          <p:cNvPr id="114" name="TextBox 113">
            <a:extLst>
              <a:ext uri="{FF2B5EF4-FFF2-40B4-BE49-F238E27FC236}">
                <a16:creationId xmlns:a16="http://schemas.microsoft.com/office/drawing/2014/main" id="{6D23F2D7-E600-4DCE-8908-C8B86AD3E12C}"/>
              </a:ext>
            </a:extLst>
          </p:cNvPr>
          <p:cNvSpPr txBox="1"/>
          <p:nvPr/>
        </p:nvSpPr>
        <p:spPr>
          <a:xfrm>
            <a:off x="8276034" y="2772533"/>
            <a:ext cx="1632550" cy="40011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Power Apps</a:t>
            </a:r>
          </a:p>
        </p:txBody>
      </p:sp>
      <p:sp>
        <p:nvSpPr>
          <p:cNvPr id="115" name="TextBox 114">
            <a:extLst>
              <a:ext uri="{FF2B5EF4-FFF2-40B4-BE49-F238E27FC236}">
                <a16:creationId xmlns:a16="http://schemas.microsoft.com/office/drawing/2014/main" id="{9A82C926-AC38-4E32-9616-2510FCA82D27}"/>
              </a:ext>
            </a:extLst>
          </p:cNvPr>
          <p:cNvSpPr txBox="1"/>
          <p:nvPr/>
        </p:nvSpPr>
        <p:spPr>
          <a:xfrm>
            <a:off x="2282977" y="2772533"/>
            <a:ext cx="1632550" cy="707886"/>
          </a:xfrm>
          <a:prstGeom prst="rect">
            <a:avLst/>
          </a:prstGeom>
          <a:noFill/>
        </p:spPr>
        <p:txBody>
          <a:bodyPr wrap="square" rtlCol="0">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Power Automate</a:t>
            </a:r>
          </a:p>
        </p:txBody>
      </p:sp>
      <p:sp>
        <p:nvSpPr>
          <p:cNvPr id="116" name="Oval 115">
            <a:extLst>
              <a:ext uri="{FF2B5EF4-FFF2-40B4-BE49-F238E27FC236}">
                <a16:creationId xmlns:a16="http://schemas.microsoft.com/office/drawing/2014/main" id="{AF264EFF-4AB6-4D2C-8D1E-4EF5AABF23B7}"/>
              </a:ext>
            </a:extLst>
          </p:cNvPr>
          <p:cNvSpPr/>
          <p:nvPr/>
        </p:nvSpPr>
        <p:spPr bwMode="auto">
          <a:xfrm>
            <a:off x="4405077" y="3908094"/>
            <a:ext cx="172291" cy="172291"/>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457200" bIns="146304" numCol="1" spcCol="0" rtlCol="0" fromWordArt="0" anchor="ctr"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Automate response</a:t>
            </a:r>
            <a:br>
              <a:rPr kumimoji="0" lang="en-US" sz="1600" b="0" i="0" u="none" strike="noStrike" kern="1200" cap="none" spc="0" normalizeH="0" baseline="0" noProof="0">
                <a:ln>
                  <a:noFill/>
                </a:ln>
                <a:solidFill>
                  <a:srgbClr val="1A1A1A"/>
                </a:solidFill>
                <a:effectLst/>
                <a:uLnTx/>
                <a:uFillTx/>
                <a:latin typeface="Segoe UI"/>
                <a:ea typeface="+mn-ea"/>
                <a:cs typeface="+mn-cs"/>
              </a:rPr>
            </a:br>
            <a:r>
              <a:rPr kumimoji="0" lang="en-US" sz="1600" b="0" i="0" u="none" strike="noStrike" kern="1200" cap="none" spc="0" normalizeH="0" baseline="0" noProof="0">
                <a:ln>
                  <a:noFill/>
                </a:ln>
                <a:solidFill>
                  <a:srgbClr val="1A1A1A"/>
                </a:solidFill>
                <a:effectLst/>
                <a:uLnTx/>
                <a:uFillTx/>
                <a:latin typeface="Segoe UI"/>
                <a:ea typeface="+mn-ea"/>
                <a:cs typeface="+mn-cs"/>
              </a:rPr>
              <a:t>to metrics</a:t>
            </a:r>
          </a:p>
        </p:txBody>
      </p:sp>
      <p:sp>
        <p:nvSpPr>
          <p:cNvPr id="117" name="Oval 116">
            <a:extLst>
              <a:ext uri="{FF2B5EF4-FFF2-40B4-BE49-F238E27FC236}">
                <a16:creationId xmlns:a16="http://schemas.microsoft.com/office/drawing/2014/main" id="{5E429BCA-6F37-4697-ABC2-0BA1105B00D2}"/>
              </a:ext>
            </a:extLst>
          </p:cNvPr>
          <p:cNvSpPr/>
          <p:nvPr/>
        </p:nvSpPr>
        <p:spPr bwMode="auto">
          <a:xfrm>
            <a:off x="4970227" y="4850855"/>
            <a:ext cx="172291" cy="172291"/>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548640" bIns="146304" numCol="1" spcCol="0" rtlCol="0" fromWordArt="0" anchor="ctr"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Analyze data to find places</a:t>
            </a:r>
            <a:br>
              <a:rPr kumimoji="0" lang="en-US" sz="1600" b="0" i="0" u="none" strike="noStrike" kern="1200" cap="none" spc="0" normalizeH="0" baseline="0" noProof="0">
                <a:ln>
                  <a:noFill/>
                </a:ln>
                <a:solidFill>
                  <a:srgbClr val="1A1A1A"/>
                </a:solidFill>
                <a:effectLst/>
                <a:uLnTx/>
                <a:uFillTx/>
                <a:latin typeface="Segoe UI"/>
                <a:ea typeface="+mn-ea"/>
                <a:cs typeface="+mn-cs"/>
              </a:rPr>
            </a:br>
            <a:r>
              <a:rPr kumimoji="0" lang="en-US" sz="1600" b="0" i="0" u="none" strike="noStrike" kern="1200" cap="none" spc="0" normalizeH="0" baseline="0" noProof="0">
                <a:ln>
                  <a:noFill/>
                </a:ln>
                <a:solidFill>
                  <a:srgbClr val="1A1A1A"/>
                </a:solidFill>
                <a:effectLst/>
                <a:uLnTx/>
                <a:uFillTx/>
                <a:latin typeface="Segoe UI"/>
                <a:ea typeface="+mn-ea"/>
                <a:cs typeface="+mn-cs"/>
              </a:rPr>
              <a:t>to automate</a:t>
            </a:r>
          </a:p>
        </p:txBody>
      </p:sp>
      <p:sp>
        <p:nvSpPr>
          <p:cNvPr id="118" name="Oval 117">
            <a:extLst>
              <a:ext uri="{FF2B5EF4-FFF2-40B4-BE49-F238E27FC236}">
                <a16:creationId xmlns:a16="http://schemas.microsoft.com/office/drawing/2014/main" id="{A1A1149B-4989-49DB-B171-CD76017AB6D0}"/>
              </a:ext>
            </a:extLst>
          </p:cNvPr>
          <p:cNvSpPr/>
          <p:nvPr/>
        </p:nvSpPr>
        <p:spPr bwMode="auto">
          <a:xfrm flipH="1">
            <a:off x="7606270" y="3908094"/>
            <a:ext cx="172291" cy="172291"/>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146304" rIns="0" bIns="14630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Act on data during analysis</a:t>
            </a:r>
          </a:p>
        </p:txBody>
      </p:sp>
      <p:sp>
        <p:nvSpPr>
          <p:cNvPr id="119" name="Oval 118">
            <a:extLst>
              <a:ext uri="{FF2B5EF4-FFF2-40B4-BE49-F238E27FC236}">
                <a16:creationId xmlns:a16="http://schemas.microsoft.com/office/drawing/2014/main" id="{A41E940E-A886-4EBF-B167-BF942DE6D29D}"/>
              </a:ext>
            </a:extLst>
          </p:cNvPr>
          <p:cNvSpPr/>
          <p:nvPr/>
        </p:nvSpPr>
        <p:spPr bwMode="auto">
          <a:xfrm flipH="1">
            <a:off x="7041120" y="4850855"/>
            <a:ext cx="172291" cy="172291"/>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548640" tIns="146304" rIns="0" bIns="146304"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Analyze the data exhaust</a:t>
            </a:r>
            <a:br>
              <a:rPr kumimoji="0" lang="en-US" sz="1600" b="0" i="0" u="none" strike="noStrike" kern="1200" cap="none" spc="0" normalizeH="0" baseline="0" noProof="0">
                <a:ln>
                  <a:noFill/>
                </a:ln>
                <a:solidFill>
                  <a:srgbClr val="1A1A1A"/>
                </a:solidFill>
                <a:effectLst/>
                <a:uLnTx/>
                <a:uFillTx/>
                <a:latin typeface="Segoe UI"/>
                <a:ea typeface="+mn-ea"/>
                <a:cs typeface="+mn-cs"/>
              </a:rPr>
            </a:br>
            <a:r>
              <a:rPr kumimoji="0" lang="en-US" sz="1600" b="0" i="0" u="none" strike="noStrike" kern="1200" cap="none" spc="0" normalizeH="0" baseline="0" noProof="0">
                <a:ln>
                  <a:noFill/>
                </a:ln>
                <a:solidFill>
                  <a:srgbClr val="1A1A1A"/>
                </a:solidFill>
                <a:effectLst/>
                <a:uLnTx/>
                <a:uFillTx/>
                <a:latin typeface="Segoe UI"/>
                <a:ea typeface="+mn-ea"/>
                <a:cs typeface="+mn-cs"/>
              </a:rPr>
              <a:t>from apps </a:t>
            </a:r>
          </a:p>
        </p:txBody>
      </p:sp>
      <p:sp>
        <p:nvSpPr>
          <p:cNvPr id="120" name="Oval 119">
            <a:extLst>
              <a:ext uri="{FF2B5EF4-FFF2-40B4-BE49-F238E27FC236}">
                <a16:creationId xmlns:a16="http://schemas.microsoft.com/office/drawing/2014/main" id="{E84701CF-0FD3-47F5-92E0-849E33C9FE3B}"/>
              </a:ext>
            </a:extLst>
          </p:cNvPr>
          <p:cNvSpPr/>
          <p:nvPr/>
        </p:nvSpPr>
        <p:spPr bwMode="auto">
          <a:xfrm flipH="1">
            <a:off x="6687193" y="2092573"/>
            <a:ext cx="172291" cy="172291"/>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822960"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Drive business process with an app</a:t>
            </a:r>
          </a:p>
        </p:txBody>
      </p:sp>
      <p:sp>
        <p:nvSpPr>
          <p:cNvPr id="121" name="Oval 120">
            <a:extLst>
              <a:ext uri="{FF2B5EF4-FFF2-40B4-BE49-F238E27FC236}">
                <a16:creationId xmlns:a16="http://schemas.microsoft.com/office/drawing/2014/main" id="{68377F1B-FF53-47BF-A8B7-D342C71F9AC8}"/>
              </a:ext>
            </a:extLst>
          </p:cNvPr>
          <p:cNvSpPr/>
          <p:nvPr/>
        </p:nvSpPr>
        <p:spPr bwMode="auto">
          <a:xfrm flipH="1">
            <a:off x="5337395" y="2092573"/>
            <a:ext cx="172291" cy="172291"/>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822960" numCol="1" spcCol="0" rtlCol="0" fromWordArt="0" anchor="ctr"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Automate your app</a:t>
            </a:r>
          </a:p>
        </p:txBody>
      </p:sp>
    </p:spTree>
    <p:extLst>
      <p:ext uri="{BB962C8B-B14F-4D97-AF65-F5344CB8AC3E}">
        <p14:creationId xmlns:p14="http://schemas.microsoft.com/office/powerpoint/2010/main" val="162295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barn(outVertical)">
                                      <p:cBhvr>
                                        <p:cTn id="11" dur="500"/>
                                        <p:tgtEl>
                                          <p:spTgt spid="7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fade">
                                      <p:cBhvr>
                                        <p:cTn id="14" dur="500"/>
                                        <p:tgtEl>
                                          <p:spTgt spid="1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fade">
                                      <p:cBhvr>
                                        <p:cTn id="17" dur="500"/>
                                        <p:tgtEl>
                                          <p:spTgt spid="120"/>
                                        </p:tgtEl>
                                      </p:cBhvr>
                                    </p:animEffect>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barn(outHorizontal)">
                                      <p:cBhvr>
                                        <p:cTn id="21" dur="500"/>
                                        <p:tgtEl>
                                          <p:spTgt spid="1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wipe(left)">
                                      <p:cBhvr>
                                        <p:cTn id="24" dur="500"/>
                                        <p:tgtEl>
                                          <p:spTgt spid="11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wipe(left)">
                                      <p:cBhvr>
                                        <p:cTn id="27" dur="500"/>
                                        <p:tgtEl>
                                          <p:spTgt spid="119"/>
                                        </p:tgtEl>
                                      </p:cBhvr>
                                    </p:animEffect>
                                  </p:childTnLst>
                                </p:cTn>
                              </p:par>
                            </p:childTnLst>
                          </p:cTn>
                        </p:par>
                        <p:par>
                          <p:cTn id="28" fill="hold">
                            <p:stCondLst>
                              <p:cond delay="1500"/>
                            </p:stCondLst>
                            <p:childTnLst>
                              <p:par>
                                <p:cTn id="29" presetID="16" presetClass="entr" presetSubtype="42" fill="hold" grpId="0"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barn(outHorizontal)">
                                      <p:cBhvr>
                                        <p:cTn id="31" dur="500"/>
                                        <p:tgtEl>
                                          <p:spTgt spid="11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right)">
                                      <p:cBhvr>
                                        <p:cTn id="34" dur="500"/>
                                        <p:tgtEl>
                                          <p:spTgt spid="116"/>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wipe(right)">
                                      <p:cBhvr>
                                        <p:cTn id="3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12" grpId="0" animBg="1"/>
      <p:bldP spid="113" grpId="0" animBg="1"/>
      <p:bldP spid="116" grpId="0" animBg="1"/>
      <p:bldP spid="117" grpId="0" animBg="1"/>
      <p:bldP spid="118" grpId="0" animBg="1"/>
      <p:bldP spid="119" grpId="0" animBg="1"/>
      <p:bldP spid="120" grpId="0" animBg="1"/>
      <p:bldP spid="1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11018520" cy="553998"/>
          </a:xfrm>
        </p:spPr>
        <p:txBody>
          <a:bodyPr/>
          <a:lstStyle/>
          <a:p>
            <a:r>
              <a:rPr lang="en-US" dirty="0"/>
              <a:t>Put all your data to work with Common Data Service</a:t>
            </a:r>
          </a:p>
        </p:txBody>
      </p:sp>
      <p:grpSp>
        <p:nvGrpSpPr>
          <p:cNvPr id="37" name="Group 36">
            <a:extLst>
              <a:ext uri="{FF2B5EF4-FFF2-40B4-BE49-F238E27FC236}">
                <a16:creationId xmlns:a16="http://schemas.microsoft.com/office/drawing/2014/main" id="{89A5298D-CF3C-4615-B1B0-22357A6A8B1E}"/>
              </a:ext>
            </a:extLst>
          </p:cNvPr>
          <p:cNvGrpSpPr/>
          <p:nvPr/>
        </p:nvGrpSpPr>
        <p:grpSpPr>
          <a:xfrm>
            <a:off x="6251853" y="1308678"/>
            <a:ext cx="5325902" cy="4948512"/>
            <a:chOff x="6251853" y="1308678"/>
            <a:chExt cx="5325902" cy="4948512"/>
          </a:xfrm>
        </p:grpSpPr>
        <p:pic>
          <p:nvPicPr>
            <p:cNvPr id="38" name="Picture 37">
              <a:extLst>
                <a:ext uri="{FF2B5EF4-FFF2-40B4-BE49-F238E27FC236}">
                  <a16:creationId xmlns:a16="http://schemas.microsoft.com/office/drawing/2014/main" id="{7C9A8945-EBFA-4C81-AC22-6F1DFE906E9E}"/>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6251853" y="5334893"/>
              <a:ext cx="918894" cy="922297"/>
            </a:xfrm>
            <a:prstGeom prst="rect">
              <a:avLst/>
            </a:prstGeom>
          </p:spPr>
        </p:pic>
        <p:pic>
          <p:nvPicPr>
            <p:cNvPr id="39" name="Picture 38">
              <a:extLst>
                <a:ext uri="{FF2B5EF4-FFF2-40B4-BE49-F238E27FC236}">
                  <a16:creationId xmlns:a16="http://schemas.microsoft.com/office/drawing/2014/main" id="{04795C3C-530F-475C-BE1A-D0906A0F195E}"/>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10655458" y="1308678"/>
              <a:ext cx="922297" cy="922297"/>
            </a:xfrm>
            <a:prstGeom prst="rect">
              <a:avLst/>
            </a:prstGeom>
          </p:spPr>
        </p:pic>
        <p:sp>
          <p:nvSpPr>
            <p:cNvPr id="40" name="Freeform: Shape 39">
              <a:extLst>
                <a:ext uri="{FF2B5EF4-FFF2-40B4-BE49-F238E27FC236}">
                  <a16:creationId xmlns:a16="http://schemas.microsoft.com/office/drawing/2014/main" id="{B02A3E93-7A12-4FA6-9ED6-C06B7044A983}"/>
                </a:ext>
              </a:extLst>
            </p:cNvPr>
            <p:cNvSpPr/>
            <p:nvPr/>
          </p:nvSpPr>
          <p:spPr bwMode="auto">
            <a:xfrm>
              <a:off x="6336802" y="1403274"/>
              <a:ext cx="5135549" cy="4784719"/>
            </a:xfrm>
            <a:custGeom>
              <a:avLst/>
              <a:gdLst>
                <a:gd name="connsiteX0" fmla="*/ 0 w 4981534"/>
                <a:gd name="connsiteY0" fmla="*/ 0 h 4641225"/>
                <a:gd name="connsiteX1" fmla="*/ 4981534 w 4981534"/>
                <a:gd name="connsiteY1" fmla="*/ 0 h 4641225"/>
                <a:gd name="connsiteX2" fmla="*/ 4981534 w 4981534"/>
                <a:gd name="connsiteY2" fmla="*/ 2330069 h 4641225"/>
                <a:gd name="connsiteX3" fmla="*/ 4981534 w 4981534"/>
                <a:gd name="connsiteY3" fmla="*/ 4641225 h 4641225"/>
                <a:gd name="connsiteX4" fmla="*/ 0 w 4981534"/>
                <a:gd name="connsiteY4" fmla="*/ 4641225 h 4641225"/>
                <a:gd name="connsiteX5" fmla="*/ 0 w 4981534"/>
                <a:gd name="connsiteY5" fmla="*/ 2330069 h 464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534" h="4641225">
                  <a:moveTo>
                    <a:pt x="0" y="0"/>
                  </a:moveTo>
                  <a:lnTo>
                    <a:pt x="4981534" y="0"/>
                  </a:lnTo>
                  <a:lnTo>
                    <a:pt x="4981534" y="2330069"/>
                  </a:lnTo>
                  <a:lnTo>
                    <a:pt x="4981534" y="4641225"/>
                  </a:lnTo>
                  <a:lnTo>
                    <a:pt x="0" y="4641225"/>
                  </a:lnTo>
                  <a:lnTo>
                    <a:pt x="0" y="2330069"/>
                  </a:lnTo>
                  <a:close/>
                </a:path>
              </a:pathLst>
            </a:cu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C104634D-44F0-4352-942D-95E913F68998}"/>
              </a:ext>
            </a:extLst>
          </p:cNvPr>
          <p:cNvGrpSpPr/>
          <p:nvPr/>
        </p:nvGrpSpPr>
        <p:grpSpPr>
          <a:xfrm>
            <a:off x="6409454" y="2029829"/>
            <a:ext cx="4990244" cy="3531609"/>
            <a:chOff x="6885509" y="1868899"/>
            <a:chExt cx="4464937" cy="3159848"/>
          </a:xfrm>
        </p:grpSpPr>
        <p:pic>
          <p:nvPicPr>
            <p:cNvPr id="42" name="Picture 41" descr="A picture containing electronics, display, monitor, screenshot&#10;&#10;Description generated with high confidence">
              <a:extLst>
                <a:ext uri="{FF2B5EF4-FFF2-40B4-BE49-F238E27FC236}">
                  <a16:creationId xmlns:a16="http://schemas.microsoft.com/office/drawing/2014/main" id="{627293DF-11A6-4164-8CB3-E4F092286E9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885509" y="1868899"/>
              <a:ext cx="4464937" cy="3159848"/>
            </a:xfrm>
            <a:prstGeom prst="rect">
              <a:avLst/>
            </a:prstGeom>
            <a:effectLst/>
          </p:spPr>
        </p:pic>
        <p:grpSp>
          <p:nvGrpSpPr>
            <p:cNvPr id="43" name="Group 42">
              <a:extLst>
                <a:ext uri="{FF2B5EF4-FFF2-40B4-BE49-F238E27FC236}">
                  <a16:creationId xmlns:a16="http://schemas.microsoft.com/office/drawing/2014/main" id="{BCE74962-986E-40B3-BCA0-E47941976976}"/>
                </a:ext>
              </a:extLst>
            </p:cNvPr>
            <p:cNvGrpSpPr/>
            <p:nvPr/>
          </p:nvGrpSpPr>
          <p:grpSpPr>
            <a:xfrm>
              <a:off x="7104171" y="2185505"/>
              <a:ext cx="4045618" cy="2715622"/>
              <a:chOff x="7104171" y="2185505"/>
              <a:chExt cx="4045618" cy="2715622"/>
            </a:xfrm>
          </p:grpSpPr>
          <p:pic>
            <p:nvPicPr>
              <p:cNvPr id="44" name="Picture 43">
                <a:extLst>
                  <a:ext uri="{FF2B5EF4-FFF2-40B4-BE49-F238E27FC236}">
                    <a16:creationId xmlns:a16="http://schemas.microsoft.com/office/drawing/2014/main" id="{B9F088F2-1BD6-495C-886A-7952B25D8C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04171" y="2191618"/>
                <a:ext cx="4045618" cy="2709509"/>
              </a:xfrm>
              <a:prstGeom prst="rect">
                <a:avLst/>
              </a:prstGeom>
              <a:ln>
                <a:noFill/>
              </a:ln>
              <a:effectLst/>
            </p:spPr>
          </p:pic>
          <p:sp>
            <p:nvSpPr>
              <p:cNvPr id="45" name="Rectangle 44">
                <a:extLst>
                  <a:ext uri="{FF2B5EF4-FFF2-40B4-BE49-F238E27FC236}">
                    <a16:creationId xmlns:a16="http://schemas.microsoft.com/office/drawing/2014/main" id="{BCC10CE5-1041-4C0F-91B1-B33F45CFFDA7}"/>
                  </a:ext>
                </a:extLst>
              </p:cNvPr>
              <p:cNvSpPr/>
              <p:nvPr/>
            </p:nvSpPr>
            <p:spPr bwMode="auto">
              <a:xfrm>
                <a:off x="7129089" y="4265290"/>
                <a:ext cx="1526921" cy="62827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Need updated screenshot here</a:t>
                </a:r>
              </a:p>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1F0C6D16-0D1F-467E-AC7D-5C03725EC6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4171" y="2185505"/>
                <a:ext cx="4045618" cy="2715622"/>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35F91978-4841-4824-B1E1-A52D4DF8B0F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04171" y="2191618"/>
                <a:ext cx="4045618" cy="2701949"/>
              </a:xfrm>
              <a:prstGeom prst="rect">
                <a:avLst/>
              </a:prstGeom>
            </p:spPr>
          </p:pic>
        </p:grpSp>
      </p:grpSp>
      <p:grpSp>
        <p:nvGrpSpPr>
          <p:cNvPr id="48" name="Group 47">
            <a:extLst>
              <a:ext uri="{FF2B5EF4-FFF2-40B4-BE49-F238E27FC236}">
                <a16:creationId xmlns:a16="http://schemas.microsoft.com/office/drawing/2014/main" id="{8B984D12-EF5E-4F8E-B8A2-63EE251E2EF0}"/>
              </a:ext>
            </a:extLst>
          </p:cNvPr>
          <p:cNvGrpSpPr/>
          <p:nvPr/>
        </p:nvGrpSpPr>
        <p:grpSpPr>
          <a:xfrm>
            <a:off x="347226" y="4705063"/>
            <a:ext cx="5623513" cy="553998"/>
            <a:chOff x="347226" y="4705063"/>
            <a:chExt cx="5623513" cy="553998"/>
          </a:xfrm>
        </p:grpSpPr>
        <p:sp>
          <p:nvSpPr>
            <p:cNvPr id="49" name="Rectangle 48">
              <a:extLst>
                <a:ext uri="{FF2B5EF4-FFF2-40B4-BE49-F238E27FC236}">
                  <a16:creationId xmlns:a16="http://schemas.microsoft.com/office/drawing/2014/main" id="{BF0CB3F6-8AE2-4752-909F-CFDF0E83469B}"/>
                </a:ext>
              </a:extLst>
            </p:cNvPr>
            <p:cNvSpPr/>
            <p:nvPr/>
          </p:nvSpPr>
          <p:spPr>
            <a:xfrm>
              <a:off x="1111402" y="4705063"/>
              <a:ext cx="4859337" cy="553998"/>
            </a:xfrm>
            <a:prstGeom prst="rect">
              <a:avLst/>
            </a:prstGeom>
          </p:spPr>
          <p:txBody>
            <a:bodyPr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j-lt"/>
                  <a:cs typeface="Segoe UI Semibold"/>
                </a:rPr>
                <a:t>Extend data and processes to external and anonymous users with Power Apps Portals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GenericApp_EB3B" title="Icon of an app window">
              <a:extLst>
                <a:ext uri="{FF2B5EF4-FFF2-40B4-BE49-F238E27FC236}">
                  <a16:creationId xmlns:a16="http://schemas.microsoft.com/office/drawing/2014/main" id="{B743D54E-805E-4E00-A8A9-530964FDA98F}"/>
                </a:ext>
              </a:extLst>
            </p:cNvPr>
            <p:cNvSpPr>
              <a:spLocks noChangeAspect="1" noEditPoints="1"/>
            </p:cNvSpPr>
            <p:nvPr/>
          </p:nvSpPr>
          <p:spPr bwMode="auto">
            <a:xfrm>
              <a:off x="347226" y="4797674"/>
              <a:ext cx="460789" cy="36877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1E263A5E-B466-4C31-801B-B9E4AF3732A9}"/>
              </a:ext>
            </a:extLst>
          </p:cNvPr>
          <p:cNvGrpSpPr/>
          <p:nvPr/>
        </p:nvGrpSpPr>
        <p:grpSpPr>
          <a:xfrm>
            <a:off x="355279" y="3518634"/>
            <a:ext cx="5615460" cy="885594"/>
            <a:chOff x="355279" y="3518634"/>
            <a:chExt cx="5615460" cy="885594"/>
          </a:xfrm>
        </p:grpSpPr>
        <p:sp>
          <p:nvSpPr>
            <p:cNvPr id="52" name="Rectangle 51">
              <a:extLst>
                <a:ext uri="{FF2B5EF4-FFF2-40B4-BE49-F238E27FC236}">
                  <a16:creationId xmlns:a16="http://schemas.microsoft.com/office/drawing/2014/main" id="{AA7F7078-7BA5-4468-9718-4B14D3E56EF7}"/>
                </a:ext>
              </a:extLst>
            </p:cNvPr>
            <p:cNvSpPr/>
            <p:nvPr/>
          </p:nvSpPr>
          <p:spPr>
            <a:xfrm>
              <a:off x="1111402" y="3518634"/>
              <a:ext cx="4859337" cy="885594"/>
            </a:xfrm>
            <a:prstGeom prst="rect">
              <a:avLst/>
            </a:prstGeom>
          </p:spPr>
          <p:txBody>
            <a:bodyPr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j-lt"/>
                  <a:cs typeface="Segoe UI Semibold"/>
                </a:rPr>
                <a:t>Effortless Dynamics</a:t>
              </a:r>
              <a:r>
                <a:rPr kumimoji="0" lang="en-US" sz="2000" b="0" i="0" u="none" strike="noStrike" kern="1200" cap="none" spc="0" normalizeH="0" baseline="0" noProof="0">
                  <a:ln>
                    <a:noFill/>
                  </a:ln>
                  <a:solidFill>
                    <a:srgbClr val="000000"/>
                  </a:solidFill>
                  <a:effectLst/>
                  <a:uLnTx/>
                  <a:uFillTx/>
                  <a:latin typeface="Segoe UI"/>
                  <a:ea typeface="+mn-ea"/>
                  <a:cs typeface="Segoe UI Light"/>
                </a:rPr>
                <a:t> 365, Office 365, and Azure integration, augmented with data from industry partners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IoT" title="Icon of five circles that all connect to a center circle">
              <a:extLst>
                <a:ext uri="{FF2B5EF4-FFF2-40B4-BE49-F238E27FC236}">
                  <a16:creationId xmlns:a16="http://schemas.microsoft.com/office/drawing/2014/main" id="{847A5DB1-723E-4706-B000-1F8A8DBA6B83}"/>
                </a:ext>
              </a:extLst>
            </p:cNvPr>
            <p:cNvSpPr>
              <a:spLocks noChangeAspect="1" noEditPoints="1"/>
            </p:cNvSpPr>
            <p:nvPr/>
          </p:nvSpPr>
          <p:spPr bwMode="auto">
            <a:xfrm>
              <a:off x="355279" y="3727378"/>
              <a:ext cx="467358" cy="46810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F6881B66-7B2F-4CC3-A62F-91CA594D2CC3}"/>
              </a:ext>
            </a:extLst>
          </p:cNvPr>
          <p:cNvGrpSpPr/>
          <p:nvPr/>
        </p:nvGrpSpPr>
        <p:grpSpPr>
          <a:xfrm>
            <a:off x="353330" y="2332205"/>
            <a:ext cx="5617409" cy="885594"/>
            <a:chOff x="353330" y="2332205"/>
            <a:chExt cx="5617409" cy="885594"/>
          </a:xfrm>
        </p:grpSpPr>
        <p:sp>
          <p:nvSpPr>
            <p:cNvPr id="55" name="Rectangle 54">
              <a:extLst>
                <a:ext uri="{FF2B5EF4-FFF2-40B4-BE49-F238E27FC236}">
                  <a16:creationId xmlns:a16="http://schemas.microsoft.com/office/drawing/2014/main" id="{D35F338F-C44A-4489-B351-5552DBB2C304}"/>
                </a:ext>
              </a:extLst>
            </p:cNvPr>
            <p:cNvSpPr/>
            <p:nvPr/>
          </p:nvSpPr>
          <p:spPr>
            <a:xfrm>
              <a:off x="1111402" y="2332205"/>
              <a:ext cx="4859337" cy="885594"/>
            </a:xfrm>
            <a:prstGeom prst="rect">
              <a:avLst/>
            </a:prstGeom>
          </p:spPr>
          <p:txBody>
            <a:bodyPr lIns="0" tIns="0" rIns="0" bIns="0">
              <a:noAutofit/>
            </a:bodyPr>
            <a:lstStyle/>
            <a:p>
              <a:pPr marL="0" marR="0" lvl="0" indent="0" algn="l" defTabSz="914049" rtl="0" eaLnBrk="1" fontAlgn="base" latinLnBrk="0" hangingPunct="1">
                <a:lnSpc>
                  <a:spcPct val="100000"/>
                </a:lnSpc>
                <a:spcBef>
                  <a:spcPts val="12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Light"/>
                </a:rPr>
                <a:t>Jumpstart apps using a standardized data model with business logic, security and integration built-in</a:t>
              </a:r>
            </a:p>
          </p:txBody>
        </p:sp>
        <p:sp>
          <p:nvSpPr>
            <p:cNvPr id="56" name="Shield_EA18" title="Icon of a shield">
              <a:extLst>
                <a:ext uri="{FF2B5EF4-FFF2-40B4-BE49-F238E27FC236}">
                  <a16:creationId xmlns:a16="http://schemas.microsoft.com/office/drawing/2014/main" id="{398E8C3A-126A-4E81-B82B-5A7C809C33FC}"/>
                </a:ext>
              </a:extLst>
            </p:cNvPr>
            <p:cNvSpPr>
              <a:spLocks noChangeAspect="1"/>
            </p:cNvSpPr>
            <p:nvPr/>
          </p:nvSpPr>
          <p:spPr bwMode="auto">
            <a:xfrm>
              <a:off x="353330" y="2541323"/>
              <a:ext cx="438971" cy="46735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300"/>
                                        <p:tgtEl>
                                          <p:spTgt spid="54"/>
                                        </p:tgtEl>
                                      </p:cBhvr>
                                    </p:animEffect>
                                    <p:anim calcmode="lin" valueType="num">
                                      <p:cBhvr>
                                        <p:cTn id="8" dur="300" fill="hold"/>
                                        <p:tgtEl>
                                          <p:spTgt spid="54"/>
                                        </p:tgtEl>
                                        <p:attrNameLst>
                                          <p:attrName>ppt_x</p:attrName>
                                        </p:attrNameLst>
                                      </p:cBhvr>
                                      <p:tavLst>
                                        <p:tav tm="0">
                                          <p:val>
                                            <p:strVal val="#ppt_x"/>
                                          </p:val>
                                        </p:tav>
                                        <p:tav tm="100000">
                                          <p:val>
                                            <p:strVal val="#ppt_x"/>
                                          </p:val>
                                        </p:tav>
                                      </p:tavLst>
                                    </p:anim>
                                    <p:anim calcmode="lin" valueType="num">
                                      <p:cBhvr>
                                        <p:cTn id="9" dur="300" fill="hold"/>
                                        <p:tgtEl>
                                          <p:spTgt spid="54"/>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300"/>
                                        <p:tgtEl>
                                          <p:spTgt spid="51"/>
                                        </p:tgtEl>
                                      </p:cBhvr>
                                    </p:animEffect>
                                    <p:anim calcmode="lin" valueType="num">
                                      <p:cBhvr>
                                        <p:cTn id="14" dur="300" fill="hold"/>
                                        <p:tgtEl>
                                          <p:spTgt spid="51"/>
                                        </p:tgtEl>
                                        <p:attrNameLst>
                                          <p:attrName>ppt_x</p:attrName>
                                        </p:attrNameLst>
                                      </p:cBhvr>
                                      <p:tavLst>
                                        <p:tav tm="0">
                                          <p:val>
                                            <p:strVal val="#ppt_x"/>
                                          </p:val>
                                        </p:tav>
                                        <p:tav tm="100000">
                                          <p:val>
                                            <p:strVal val="#ppt_x"/>
                                          </p:val>
                                        </p:tav>
                                      </p:tavLst>
                                    </p:anim>
                                    <p:anim calcmode="lin" valueType="num">
                                      <p:cBhvr>
                                        <p:cTn id="15" dur="300" fill="hold"/>
                                        <p:tgtEl>
                                          <p:spTgt spid="51"/>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300"/>
                                        <p:tgtEl>
                                          <p:spTgt spid="48"/>
                                        </p:tgtEl>
                                      </p:cBhvr>
                                    </p:animEffect>
                                    <p:anim calcmode="lin" valueType="num">
                                      <p:cBhvr>
                                        <p:cTn id="20" dur="300" fill="hold"/>
                                        <p:tgtEl>
                                          <p:spTgt spid="48"/>
                                        </p:tgtEl>
                                        <p:attrNameLst>
                                          <p:attrName>ppt_x</p:attrName>
                                        </p:attrNameLst>
                                      </p:cBhvr>
                                      <p:tavLst>
                                        <p:tav tm="0">
                                          <p:val>
                                            <p:strVal val="#ppt_x"/>
                                          </p:val>
                                        </p:tav>
                                        <p:tav tm="100000">
                                          <p:val>
                                            <p:strVal val="#ppt_x"/>
                                          </p:val>
                                        </p:tav>
                                      </p:tavLst>
                                    </p:anim>
                                    <p:anim calcmode="lin" valueType="num">
                                      <p:cBhvr>
                                        <p:cTn id="21" dur="300" fill="hold"/>
                                        <p:tgtEl>
                                          <p:spTgt spid="48"/>
                                        </p:tgtEl>
                                        <p:attrNameLst>
                                          <p:attrName>ppt_y</p:attrName>
                                        </p:attrNameLst>
                                      </p:cBhvr>
                                      <p:tavLst>
                                        <p:tav tm="0">
                                          <p:val>
                                            <p:strVal val="#ppt_y+.1"/>
                                          </p:val>
                                        </p:tav>
                                        <p:tav tm="100000">
                                          <p:val>
                                            <p:strVal val="#ppt_y"/>
                                          </p:val>
                                        </p:tav>
                                      </p:tavLst>
                                    </p:anim>
                                  </p:childTnLst>
                                </p:cTn>
                              </p:par>
                            </p:childTnLst>
                          </p:cTn>
                        </p:par>
                        <p:par>
                          <p:cTn id="22" fill="hold">
                            <p:stCondLst>
                              <p:cond delay="900"/>
                            </p:stCondLst>
                            <p:childTnLst>
                              <p:par>
                                <p:cTn id="23" presetID="10"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300"/>
                                        <p:tgtEl>
                                          <p:spTgt spid="37"/>
                                        </p:tgtEl>
                                      </p:cBhvr>
                                    </p:animEffect>
                                  </p:childTnLst>
                                </p:cTn>
                              </p:par>
                            </p:childTnLst>
                          </p:cTn>
                        </p:par>
                        <p:par>
                          <p:cTn id="26" fill="hold">
                            <p:stCondLst>
                              <p:cond delay="1200"/>
                            </p:stCondLst>
                            <p:childTnLst>
                              <p:par>
                                <p:cTn id="27" presetID="42" presetClass="entr" presetSubtype="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300"/>
                                        <p:tgtEl>
                                          <p:spTgt spid="41"/>
                                        </p:tgtEl>
                                      </p:cBhvr>
                                    </p:animEffect>
                                    <p:anim calcmode="lin" valueType="num">
                                      <p:cBhvr>
                                        <p:cTn id="30" dur="300" fill="hold"/>
                                        <p:tgtEl>
                                          <p:spTgt spid="41"/>
                                        </p:tgtEl>
                                        <p:attrNameLst>
                                          <p:attrName>ppt_x</p:attrName>
                                        </p:attrNameLst>
                                      </p:cBhvr>
                                      <p:tavLst>
                                        <p:tav tm="0">
                                          <p:val>
                                            <p:strVal val="#ppt_x"/>
                                          </p:val>
                                        </p:tav>
                                        <p:tav tm="100000">
                                          <p:val>
                                            <p:strVal val="#ppt_x"/>
                                          </p:val>
                                        </p:tav>
                                      </p:tavLst>
                                    </p:anim>
                                    <p:anim calcmode="lin" valueType="num">
                                      <p:cBhvr>
                                        <p:cTn id="31" dur="3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 screenshot of a cell phone&#10;&#10;Description generated with very high confidence">
            <a:extLst>
              <a:ext uri="{FF2B5EF4-FFF2-40B4-BE49-F238E27FC236}">
                <a16:creationId xmlns:a16="http://schemas.microsoft.com/office/drawing/2014/main" id="{5201F6B7-2804-4C92-8720-808CBD7C30F6}"/>
              </a:ext>
            </a:extLst>
          </p:cNvPr>
          <p:cNvPicPr>
            <a:picLocks noChangeAspect="1"/>
          </p:cNvPicPr>
          <p:nvPr/>
        </p:nvPicPr>
        <p:blipFill>
          <a:blip r:embed="rId2"/>
          <a:stretch>
            <a:fillRect/>
          </a:stretch>
        </p:blipFill>
        <p:spPr>
          <a:xfrm>
            <a:off x="4746959" y="1213606"/>
            <a:ext cx="3293855" cy="24710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3" name="Group 2">
            <a:extLst>
              <a:ext uri="{FF2B5EF4-FFF2-40B4-BE49-F238E27FC236}">
                <a16:creationId xmlns:a16="http://schemas.microsoft.com/office/drawing/2014/main" id="{4C512B07-8057-4E29-A6E0-FAE51B510A8E}"/>
              </a:ext>
            </a:extLst>
          </p:cNvPr>
          <p:cNvGrpSpPr/>
          <p:nvPr/>
        </p:nvGrpSpPr>
        <p:grpSpPr>
          <a:xfrm>
            <a:off x="8115407" y="3881722"/>
            <a:ext cx="3518343" cy="2489941"/>
            <a:chOff x="4810301" y="2191772"/>
            <a:chExt cx="3518842" cy="2490295"/>
          </a:xfrm>
        </p:grpSpPr>
        <p:pic>
          <p:nvPicPr>
            <p:cNvPr id="4" name="Picture 3" descr="A picture containing electronics, display, monitor, screenshot&#10;&#10;Description generated with high confidence">
              <a:extLst>
                <a:ext uri="{FF2B5EF4-FFF2-40B4-BE49-F238E27FC236}">
                  <a16:creationId xmlns:a16="http://schemas.microsoft.com/office/drawing/2014/main" id="{9D50F267-735C-4815-B104-8C9DAF2C28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3226"/>
            <a:stretch/>
          </p:blipFill>
          <p:spPr>
            <a:xfrm>
              <a:off x="4810301" y="2191772"/>
              <a:ext cx="3518842" cy="2490295"/>
            </a:xfrm>
            <a:prstGeom prst="rect">
              <a:avLst/>
            </a:prstGeom>
            <a:effectLst/>
          </p:spPr>
        </p:pic>
        <p:pic>
          <p:nvPicPr>
            <p:cNvPr id="5" name="Picture 4">
              <a:extLst>
                <a:ext uri="{FF2B5EF4-FFF2-40B4-BE49-F238E27FC236}">
                  <a16:creationId xmlns:a16="http://schemas.microsoft.com/office/drawing/2014/main" id="{61E7C529-3212-4EC6-8C20-8EAF2721B756}"/>
                </a:ext>
              </a:extLst>
            </p:cNvPr>
            <p:cNvPicPr>
              <a:picLocks noChangeAspect="1"/>
            </p:cNvPicPr>
            <p:nvPr/>
          </p:nvPicPr>
          <p:blipFill>
            <a:blip r:embed="rId4"/>
            <a:stretch>
              <a:fillRect/>
            </a:stretch>
          </p:blipFill>
          <p:spPr>
            <a:xfrm>
              <a:off x="4974150" y="2443633"/>
              <a:ext cx="3216437" cy="2125247"/>
            </a:xfrm>
            <a:prstGeom prst="rect">
              <a:avLst/>
            </a:prstGeom>
            <a:effectLst>
              <a:outerShdw blurRad="50800" dist="38100" dir="2700000" algn="tl" rotWithShape="0">
                <a:prstClr val="black">
                  <a:alpha val="40000"/>
                </a:prstClr>
              </a:outerShdw>
            </a:effectLst>
          </p:spPr>
        </p:pic>
      </p:grpSp>
      <p:sp>
        <p:nvSpPr>
          <p:cNvPr id="6" name="Title 1">
            <a:extLst>
              <a:ext uri="{FF2B5EF4-FFF2-40B4-BE49-F238E27FC236}">
                <a16:creationId xmlns:a16="http://schemas.microsoft.com/office/drawing/2014/main" id="{B3D9A3D7-2089-455A-9B90-664553C43302}"/>
              </a:ext>
            </a:extLst>
          </p:cNvPr>
          <p:cNvSpPr txBox="1">
            <a:spLocks/>
          </p:cNvSpPr>
          <p:nvPr/>
        </p:nvSpPr>
        <p:spPr>
          <a:xfrm>
            <a:off x="328885" y="238473"/>
            <a:ext cx="11304865" cy="81370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1" i="0" u="none" strike="noStrike" kern="1200" cap="none" spc="-100" normalizeH="0" baseline="0" noProof="0">
                <a:ln w="3175">
                  <a:noFill/>
                </a:ln>
                <a:solidFill>
                  <a:srgbClr val="353535">
                    <a:lumMod val="50000"/>
                  </a:srgbClr>
                </a:solidFill>
                <a:effectLst/>
                <a:uLnTx/>
                <a:uFillTx/>
                <a:latin typeface="Segoe UI Light"/>
                <a:ea typeface="+mn-ea"/>
                <a:cs typeface="Segoe UI" pitchFamily="34" charset="0"/>
              </a:rPr>
              <a:t>Power Platform at a glance</a:t>
            </a:r>
          </a:p>
        </p:txBody>
      </p:sp>
      <p:grpSp>
        <p:nvGrpSpPr>
          <p:cNvPr id="7" name="Group 6">
            <a:extLst>
              <a:ext uri="{FF2B5EF4-FFF2-40B4-BE49-F238E27FC236}">
                <a16:creationId xmlns:a16="http://schemas.microsoft.com/office/drawing/2014/main" id="{8F8577E7-E329-4C3C-9E3A-017CFAEEA4F1}"/>
              </a:ext>
            </a:extLst>
          </p:cNvPr>
          <p:cNvGrpSpPr/>
          <p:nvPr/>
        </p:nvGrpSpPr>
        <p:grpSpPr>
          <a:xfrm>
            <a:off x="7323566" y="2587771"/>
            <a:ext cx="1326697" cy="2695166"/>
            <a:chOff x="7148248" y="2170419"/>
            <a:chExt cx="2281238" cy="4614530"/>
          </a:xfrm>
        </p:grpSpPr>
        <p:pic>
          <p:nvPicPr>
            <p:cNvPr id="8" name="Picture 7">
              <a:extLst>
                <a:ext uri="{FF2B5EF4-FFF2-40B4-BE49-F238E27FC236}">
                  <a16:creationId xmlns:a16="http://schemas.microsoft.com/office/drawing/2014/main" id="{5658FC94-289F-4852-A08A-ABFD6AFE13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9653" y="2295474"/>
              <a:ext cx="1979875" cy="4287090"/>
            </a:xfrm>
            <a:prstGeom prst="rect">
              <a:avLst/>
            </a:prstGeom>
          </p:spPr>
        </p:pic>
        <p:pic>
          <p:nvPicPr>
            <p:cNvPr id="9" name="Picture 8">
              <a:extLst>
                <a:ext uri="{FF2B5EF4-FFF2-40B4-BE49-F238E27FC236}">
                  <a16:creationId xmlns:a16="http://schemas.microsoft.com/office/drawing/2014/main" id="{407442B9-E1F2-4B18-A802-3BEA3A063B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8248" y="2170419"/>
              <a:ext cx="2281238" cy="4614530"/>
            </a:xfrm>
            <a:prstGeom prst="rect">
              <a:avLst/>
            </a:prstGeom>
          </p:spPr>
        </p:pic>
      </p:grpSp>
      <p:pic>
        <p:nvPicPr>
          <p:cNvPr id="10" name="Graphic 9">
            <a:extLst>
              <a:ext uri="{FF2B5EF4-FFF2-40B4-BE49-F238E27FC236}">
                <a16:creationId xmlns:a16="http://schemas.microsoft.com/office/drawing/2014/main" id="{29D0C36A-41B2-4BEB-9A79-BDD596BE067C}"/>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925379" y="2276458"/>
            <a:ext cx="813704" cy="813704"/>
          </a:xfrm>
          <a:prstGeom prst="rect">
            <a:avLst/>
          </a:prstGeom>
        </p:spPr>
      </p:pic>
      <p:pic>
        <p:nvPicPr>
          <p:cNvPr id="11" name="Picture 4" descr="See the source image">
            <a:extLst>
              <a:ext uri="{FF2B5EF4-FFF2-40B4-BE49-F238E27FC236}">
                <a16:creationId xmlns:a16="http://schemas.microsoft.com/office/drawing/2014/main" id="{CAC8DA7A-3B12-4A36-8CCD-AC81B62F1C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87204" y="2386322"/>
            <a:ext cx="651840" cy="6518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ee the source image">
            <a:extLst>
              <a:ext uri="{FF2B5EF4-FFF2-40B4-BE49-F238E27FC236}">
                <a16:creationId xmlns:a16="http://schemas.microsoft.com/office/drawing/2014/main" id="{6446EC41-23B9-4B70-9861-CA0F8D777BA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87224" y="2386322"/>
            <a:ext cx="651840" cy="6518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F6183C6-B506-42A9-951E-1A449538A5FE}"/>
              </a:ext>
            </a:extLst>
          </p:cNvPr>
          <p:cNvSpPr txBox="1"/>
          <p:nvPr/>
        </p:nvSpPr>
        <p:spPr>
          <a:xfrm>
            <a:off x="8719530" y="612427"/>
            <a:ext cx="3029727" cy="1582177"/>
          </a:xfrm>
          <a:prstGeom prst="rect">
            <a:avLst/>
          </a:prstGeom>
          <a:noFill/>
        </p:spPr>
        <p:txBody>
          <a:bodyPr wrap="square" lIns="179285" tIns="143428" rIns="179285" bIns="143428" rtlCol="0" anchor="t">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1" i="0" u="sng" strike="noStrike" kern="1200" cap="none" spc="0" normalizeH="0" baseline="0" noProof="0">
                <a:ln>
                  <a:noFill/>
                </a:ln>
                <a:solidFill>
                  <a:srgbClr val="3C3C41"/>
                </a:solidFill>
                <a:effectLst/>
                <a:uLnTx/>
                <a:uFillTx/>
                <a:latin typeface="Segoe UI"/>
                <a:ea typeface="Segoe UI" pitchFamily="34" charset="0"/>
                <a:cs typeface="Segoe UI"/>
              </a:rPr>
              <a:t>Start with your data</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C3C41"/>
                </a:solidFill>
                <a:effectLst/>
                <a:uLnTx/>
                <a:uFillTx/>
                <a:latin typeface="Segoe UI"/>
                <a:ea typeface="Segoe UI" pitchFamily="34" charset="0"/>
                <a:cs typeface="Segoe UI"/>
              </a:rPr>
              <a:t>Leverage CDS to unlock siloed systems like SAP and CRM systems.  Consolidate processes and use the new data to kickstart your digital transformation.</a:t>
            </a:r>
          </a:p>
        </p:txBody>
      </p:sp>
      <p:sp>
        <p:nvSpPr>
          <p:cNvPr id="14" name="TextBox 13">
            <a:extLst>
              <a:ext uri="{FF2B5EF4-FFF2-40B4-BE49-F238E27FC236}">
                <a16:creationId xmlns:a16="http://schemas.microsoft.com/office/drawing/2014/main" id="{C328265A-13BD-4BA2-BB0A-084C2A982919}"/>
              </a:ext>
            </a:extLst>
          </p:cNvPr>
          <p:cNvSpPr txBox="1"/>
          <p:nvPr/>
        </p:nvSpPr>
        <p:spPr>
          <a:xfrm>
            <a:off x="694535" y="1244701"/>
            <a:ext cx="3369838" cy="1366758"/>
          </a:xfrm>
          <a:prstGeom prst="rect">
            <a:avLst/>
          </a:prstGeom>
          <a:noFill/>
        </p:spPr>
        <p:txBody>
          <a:bodyPr wrap="square" lIns="179285" tIns="143428" rIns="179285" bIns="143428" rtlCol="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3C3C41">
                    <a:lumMod val="50000"/>
                  </a:srgbClr>
                </a:solidFill>
                <a:effectLst/>
                <a:uLnTx/>
                <a:uFillTx/>
                <a:latin typeface="Segoe UI"/>
                <a:ea typeface="Segoe UI" pitchFamily="34" charset="0"/>
                <a:cs typeface="Segoe UI" pitchFamily="34" charset="0"/>
              </a:rPr>
              <a:t>Analyze your data</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lumMod val="50000"/>
                  </a:srgbClr>
                </a:solidFill>
                <a:effectLst/>
                <a:uLnTx/>
                <a:uFillTx/>
                <a:latin typeface="Segoe UI"/>
                <a:ea typeface="Segoe UI" pitchFamily="34" charset="0"/>
                <a:cs typeface="Segoe UI" pitchFamily="34" charset="0"/>
              </a:rPr>
              <a:t>Gain insights to act on your data by highlighting key business problems to solve and determine a plan to evaluate insights post deployment.</a:t>
            </a:r>
          </a:p>
        </p:txBody>
      </p:sp>
      <p:sp>
        <p:nvSpPr>
          <p:cNvPr id="15" name="TextBox 14">
            <a:extLst>
              <a:ext uri="{FF2B5EF4-FFF2-40B4-BE49-F238E27FC236}">
                <a16:creationId xmlns:a16="http://schemas.microsoft.com/office/drawing/2014/main" id="{EA7F07D2-9C8D-4AFE-9B32-82955198A6B3}"/>
              </a:ext>
            </a:extLst>
          </p:cNvPr>
          <p:cNvSpPr txBox="1"/>
          <p:nvPr/>
        </p:nvSpPr>
        <p:spPr>
          <a:xfrm>
            <a:off x="688659" y="2875213"/>
            <a:ext cx="3584590" cy="1797762"/>
          </a:xfrm>
          <a:prstGeom prst="rect">
            <a:avLst/>
          </a:prstGeom>
          <a:noFill/>
        </p:spPr>
        <p:txBody>
          <a:bodyPr wrap="square" lIns="179285" tIns="143428" rIns="179285" bIns="143428" rtlCol="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3C3C41">
                    <a:lumMod val="50000"/>
                  </a:srgbClr>
                </a:solidFill>
                <a:effectLst/>
                <a:uLnTx/>
                <a:uFillTx/>
                <a:latin typeface="Segoe UI"/>
                <a:ea typeface="Segoe UI" pitchFamily="34" charset="0"/>
                <a:cs typeface="Segoe UI" pitchFamily="34" charset="0"/>
              </a:rPr>
              <a:t>Act on your data</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lumMod val="50000"/>
                  </a:srgbClr>
                </a:solidFill>
                <a:effectLst/>
                <a:uLnTx/>
                <a:uFillTx/>
                <a:latin typeface="Segoe UI"/>
                <a:ea typeface="Segoe UI" pitchFamily="34" charset="0"/>
                <a:cs typeface="Segoe UI" pitchFamily="34" charset="0"/>
              </a:rPr>
              <a:t>Build apps to solve for key business pain points on CDS and use connectors to Azure, Dynamics 365, Office 365, and 270+ other systems.  Leverage AI Builder for automation and extend them to external audiences via Portals.</a:t>
            </a:r>
          </a:p>
        </p:txBody>
      </p:sp>
      <p:sp>
        <p:nvSpPr>
          <p:cNvPr id="16" name="TextBox 15">
            <a:extLst>
              <a:ext uri="{FF2B5EF4-FFF2-40B4-BE49-F238E27FC236}">
                <a16:creationId xmlns:a16="http://schemas.microsoft.com/office/drawing/2014/main" id="{0C2CC7F8-A431-4E37-B606-0F88921470E3}"/>
              </a:ext>
            </a:extLst>
          </p:cNvPr>
          <p:cNvSpPr txBox="1"/>
          <p:nvPr/>
        </p:nvSpPr>
        <p:spPr>
          <a:xfrm>
            <a:off x="696787" y="5004906"/>
            <a:ext cx="3742356" cy="1366875"/>
          </a:xfrm>
          <a:prstGeom prst="rect">
            <a:avLst/>
          </a:prstGeom>
          <a:noFill/>
        </p:spPr>
        <p:txBody>
          <a:bodyPr wrap="square" lIns="179285" tIns="143428" rIns="179285" bIns="143428" rtlCol="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3C3C41">
                    <a:lumMod val="50000"/>
                  </a:srgbClr>
                </a:solidFill>
                <a:effectLst/>
                <a:uLnTx/>
                <a:uFillTx/>
                <a:latin typeface="Segoe UI"/>
                <a:ea typeface="Segoe UI" pitchFamily="34" charset="0"/>
                <a:cs typeface="Segoe UI" pitchFamily="34" charset="0"/>
              </a:rPr>
              <a:t>Automate your data</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Create workflows that infuse desktop and AI automation to remove manual workflows and allow for productivity like never before.</a:t>
            </a:r>
          </a:p>
        </p:txBody>
      </p:sp>
    </p:spTree>
    <p:extLst>
      <p:ext uri="{BB962C8B-B14F-4D97-AF65-F5344CB8AC3E}">
        <p14:creationId xmlns:p14="http://schemas.microsoft.com/office/powerpoint/2010/main" val="129402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1EE09-8D31-4E24-AC6C-513080B965D1}"/>
              </a:ext>
            </a:extLst>
          </p:cNvPr>
          <p:cNvSpPr txBox="1">
            <a:spLocks/>
          </p:cNvSpPr>
          <p:nvPr/>
        </p:nvSpPr>
        <p:spPr>
          <a:xfrm>
            <a:off x="268928" y="291102"/>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
                <a:ea typeface="+mn-ea"/>
                <a:cs typeface="Segoe UI" pitchFamily="34" charset="0"/>
              </a:rPr>
              <a:t>Innovate faster with a low-code platform</a:t>
            </a:r>
            <a:endParaRPr kumimoji="0" lang="en-US" sz="16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
              <a:ea typeface="+mn-ea"/>
              <a:cs typeface="Segoe UI Semibold" panose="020B0702040204020203" pitchFamily="34" charset="0"/>
            </a:endParaRPr>
          </a:p>
        </p:txBody>
      </p:sp>
      <p:pic>
        <p:nvPicPr>
          <p:cNvPr id="3" name="Picture 2" descr="A screenshot of a computer screen&#10;&#10;Description generated with very high confidence">
            <a:extLst>
              <a:ext uri="{FF2B5EF4-FFF2-40B4-BE49-F238E27FC236}">
                <a16:creationId xmlns:a16="http://schemas.microsoft.com/office/drawing/2014/main" id="{ACA46E3D-DE1C-420B-81C1-EC47D6014F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432" y="2336185"/>
            <a:ext cx="8469310" cy="2858035"/>
          </a:xfrm>
          <a:prstGeom prst="rect">
            <a:avLst/>
          </a:prstGeom>
        </p:spPr>
      </p:pic>
      <p:sp>
        <p:nvSpPr>
          <p:cNvPr id="4" name="TextBox 3">
            <a:extLst>
              <a:ext uri="{FF2B5EF4-FFF2-40B4-BE49-F238E27FC236}">
                <a16:creationId xmlns:a16="http://schemas.microsoft.com/office/drawing/2014/main" id="{F1D94CB4-F40B-4C84-9A2E-58356A0C8B67}"/>
              </a:ext>
            </a:extLst>
          </p:cNvPr>
          <p:cNvSpPr txBox="1"/>
          <p:nvPr/>
        </p:nvSpPr>
        <p:spPr>
          <a:xfrm>
            <a:off x="268928" y="1488585"/>
            <a:ext cx="6240631" cy="441351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C005C"/>
                </a:solidFill>
                <a:effectLst/>
                <a:uLnTx/>
                <a:uFillTx/>
                <a:latin typeface="Segoe UI"/>
                <a:ea typeface="+mn-ea"/>
                <a:cs typeface="+mn-cs"/>
              </a:rPr>
              <a:t>Reduce time &amp; cost </a:t>
            </a:r>
            <a:r>
              <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building business applications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C005C"/>
                </a:solidFill>
                <a:effectLst/>
                <a:uLnTx/>
                <a:uFillTx/>
                <a:latin typeface="Segoe UI"/>
                <a:ea typeface="+mn-ea"/>
                <a:cs typeface="+mn-cs"/>
              </a:rPr>
              <a:t>Extend your system of record </a:t>
            </a:r>
            <a:r>
              <a:rPr kumimoji="0" lang="en-US" sz="2400" b="0" i="0" u="none" strike="noStrike" kern="1200" cap="none" spc="0" normalizeH="0" baseline="0" noProof="0" dirty="0">
                <a:ln>
                  <a:noFill/>
                </a:ln>
                <a:solidFill>
                  <a:prstClr val="black"/>
                </a:solidFill>
                <a:effectLst/>
                <a:uLnTx/>
                <a:uFillTx/>
                <a:latin typeface="Segoe UI"/>
                <a:ea typeface="+mn-ea"/>
                <a:cs typeface="+mn-cs"/>
              </a:rPr>
              <a:t>to simplify processes and remove silos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C005C"/>
                </a:solidFill>
                <a:effectLst/>
                <a:uLnTx/>
                <a:uFillTx/>
                <a:latin typeface="Segoe UI"/>
                <a:ea typeface="+mn-ea"/>
                <a:cs typeface="+mn-cs"/>
              </a:rPr>
              <a:t>Reduce errors </a:t>
            </a:r>
            <a:r>
              <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by automating manual processes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C005C"/>
                </a:solidFill>
                <a:effectLst/>
                <a:uLnTx/>
                <a:uFillTx/>
                <a:latin typeface="Segoe UI"/>
                <a:ea typeface="+mn-ea"/>
                <a:cs typeface="+mn-cs"/>
              </a:rPr>
              <a:t>Consolidate</a:t>
            </a:r>
            <a:r>
              <a:rPr kumimoji="0" lang="en-US" sz="2400" b="0" i="0" u="none" strike="noStrike" kern="1200" cap="none" spc="0" normalizeH="0" baseline="0" noProof="0" dirty="0">
                <a:ln>
                  <a:noFill/>
                </a:ln>
                <a:solidFill>
                  <a:srgbClr val="7030A0"/>
                </a:solidFill>
                <a:effectLst/>
                <a:uLnTx/>
                <a:uFillTx/>
                <a:latin typeface="Segoe UI"/>
                <a:ea typeface="+mn-ea"/>
                <a:cs typeface="+mn-cs"/>
              </a:rPr>
              <a:t> </a:t>
            </a:r>
            <a:r>
              <a:rPr kumimoji="0" lang="en-US" sz="24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siloed LOB application and improve business processes</a:t>
            </a:r>
          </a:p>
        </p:txBody>
      </p:sp>
    </p:spTree>
    <p:extLst>
      <p:ext uri="{BB962C8B-B14F-4D97-AF65-F5344CB8AC3E}">
        <p14:creationId xmlns:p14="http://schemas.microsoft.com/office/powerpoint/2010/main" val="417730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4E7F1C22-0CC9-4F25-99AA-A6B6FEC71F95}"/>
              </a:ext>
            </a:extLst>
          </p:cNvPr>
          <p:cNvSpPr txBox="1">
            <a:spLocks/>
          </p:cNvSpPr>
          <p:nvPr/>
        </p:nvSpPr>
        <p:spPr>
          <a:xfrm>
            <a:off x="455995" y="620429"/>
            <a:ext cx="11306469" cy="749772"/>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353535"/>
                </a:solidFill>
                <a:effectLst/>
                <a:uLnTx/>
                <a:uFillTx/>
                <a:latin typeface="Segoe UI  "/>
                <a:ea typeface="+mn-ea"/>
                <a:cs typeface="Segoe UI Semilight" panose="020B0402040204020203" pitchFamily="34" charset="0"/>
              </a:rPr>
              <a:t>A unique approach to building business apps</a:t>
            </a:r>
          </a:p>
        </p:txBody>
      </p:sp>
      <p:grpSp>
        <p:nvGrpSpPr>
          <p:cNvPr id="3" name="Group 2">
            <a:extLst>
              <a:ext uri="{FF2B5EF4-FFF2-40B4-BE49-F238E27FC236}">
                <a16:creationId xmlns:a16="http://schemas.microsoft.com/office/drawing/2014/main" id="{AEB88500-A11E-4104-B629-E36939089BB8}"/>
              </a:ext>
            </a:extLst>
          </p:cNvPr>
          <p:cNvGrpSpPr/>
          <p:nvPr/>
        </p:nvGrpSpPr>
        <p:grpSpPr>
          <a:xfrm>
            <a:off x="6282812" y="1305067"/>
            <a:ext cx="5235271" cy="4716478"/>
            <a:chOff x="6282812" y="1187621"/>
            <a:chExt cx="5235271" cy="4716478"/>
          </a:xfrm>
        </p:grpSpPr>
        <p:pic>
          <p:nvPicPr>
            <p:cNvPr id="4" name="Picture 3" descr="A picture containing electronics, display, monitor, screenshot&#10;&#10;Description generated with high confidence">
              <a:extLst>
                <a:ext uri="{FF2B5EF4-FFF2-40B4-BE49-F238E27FC236}">
                  <a16:creationId xmlns:a16="http://schemas.microsoft.com/office/drawing/2014/main" id="{28370795-7C8F-4447-94B9-8B75359966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a:ln>
              <a:noFill/>
            </a:ln>
            <a:effectLst>
              <a:outerShdw blurRad="292100" dist="38100" dir="3600000" sx="102000" sy="102000" algn="tl" rotWithShape="0">
                <a:prstClr val="black">
                  <a:alpha val="30000"/>
                </a:prstClr>
              </a:outerShdw>
            </a:effectLst>
          </p:spPr>
        </p:pic>
        <p:pic>
          <p:nvPicPr>
            <p:cNvPr id="5" name="Picture 4">
              <a:extLst>
                <a:ext uri="{FF2B5EF4-FFF2-40B4-BE49-F238E27FC236}">
                  <a16:creationId xmlns:a16="http://schemas.microsoft.com/office/drawing/2014/main" id="{DA150F97-0283-4E2F-AAE5-7746350FF411}"/>
                </a:ext>
              </a:extLst>
            </p:cNvPr>
            <p:cNvPicPr>
              <a:picLocks noChangeAspect="1"/>
            </p:cNvPicPr>
            <p:nvPr/>
          </p:nvPicPr>
          <p:blipFill>
            <a:blip r:embed="rId4"/>
            <a:stretch>
              <a:fillRect/>
            </a:stretch>
          </p:blipFill>
          <p:spPr>
            <a:xfrm>
              <a:off x="6518244" y="1569595"/>
              <a:ext cx="4773277" cy="3109913"/>
            </a:xfrm>
            <a:prstGeom prst="rect">
              <a:avLst/>
            </a:prstGeom>
            <a:ln>
              <a:noFill/>
            </a:ln>
            <a:effectLst>
              <a:outerShdw blurRad="292100" dist="38100" dir="3600000" sx="102000" sy="102000" algn="tl" rotWithShape="0">
                <a:prstClr val="black">
                  <a:alpha val="30000"/>
                </a:prstClr>
              </a:outerShdw>
            </a:effectLst>
          </p:spPr>
        </p:pic>
      </p:grpSp>
      <p:grpSp>
        <p:nvGrpSpPr>
          <p:cNvPr id="6" name="Group 5">
            <a:extLst>
              <a:ext uri="{FF2B5EF4-FFF2-40B4-BE49-F238E27FC236}">
                <a16:creationId xmlns:a16="http://schemas.microsoft.com/office/drawing/2014/main" id="{6F16017B-A645-49ED-AE9E-00A69BC1DF13}"/>
              </a:ext>
            </a:extLst>
          </p:cNvPr>
          <p:cNvGrpSpPr/>
          <p:nvPr/>
        </p:nvGrpSpPr>
        <p:grpSpPr>
          <a:xfrm>
            <a:off x="10583956" y="3922897"/>
            <a:ext cx="1378745" cy="2545016"/>
            <a:chOff x="10391008" y="3503446"/>
            <a:chExt cx="1621951" cy="3133651"/>
          </a:xfrm>
        </p:grpSpPr>
        <p:grpSp>
          <p:nvGrpSpPr>
            <p:cNvPr id="7" name="Group 6">
              <a:extLst>
                <a:ext uri="{FF2B5EF4-FFF2-40B4-BE49-F238E27FC236}">
                  <a16:creationId xmlns:a16="http://schemas.microsoft.com/office/drawing/2014/main" id="{12299634-C4BF-4CB4-AB65-79B5E34B6E1F}"/>
                </a:ext>
              </a:extLst>
            </p:cNvPr>
            <p:cNvGrpSpPr/>
            <p:nvPr/>
          </p:nvGrpSpPr>
          <p:grpSpPr>
            <a:xfrm>
              <a:off x="10391008" y="3503446"/>
              <a:ext cx="1621951" cy="3133651"/>
              <a:chOff x="5370509" y="3653852"/>
              <a:chExt cx="1621951" cy="3133651"/>
            </a:xfrm>
          </p:grpSpPr>
          <p:grpSp>
            <p:nvGrpSpPr>
              <p:cNvPr id="9" name="Group 8">
                <a:extLst>
                  <a:ext uri="{FF2B5EF4-FFF2-40B4-BE49-F238E27FC236}">
                    <a16:creationId xmlns:a16="http://schemas.microsoft.com/office/drawing/2014/main" id="{F7A30438-0CE7-4969-ADA6-8E2D455B3D7E}"/>
                  </a:ext>
                </a:extLst>
              </p:cNvPr>
              <p:cNvGrpSpPr/>
              <p:nvPr/>
            </p:nvGrpSpPr>
            <p:grpSpPr>
              <a:xfrm>
                <a:off x="5370509" y="3653852"/>
                <a:ext cx="1621951" cy="3133651"/>
                <a:chOff x="1413562" y="1294774"/>
                <a:chExt cx="2712341" cy="5298653"/>
              </a:xfrm>
            </p:grpSpPr>
            <p:pic>
              <p:nvPicPr>
                <p:cNvPr id="11" name="Picture 10" descr="A close up of a piece of paper&#10;&#10;Description generated with high confidence">
                  <a:extLst>
                    <a:ext uri="{FF2B5EF4-FFF2-40B4-BE49-F238E27FC236}">
                      <a16:creationId xmlns:a16="http://schemas.microsoft.com/office/drawing/2014/main" id="{C74873E8-1370-4CAC-8799-BA5603C02291}"/>
                    </a:ext>
                  </a:extLst>
                </p:cNvPr>
                <p:cNvPicPr>
                  <a:picLocks noChangeAspect="1"/>
                </p:cNvPicPr>
                <p:nvPr/>
              </p:nvPicPr>
              <p:blipFill>
                <a:blip r:embed="rId5"/>
                <a:stretch>
                  <a:fillRect/>
                </a:stretch>
              </p:blipFill>
              <p:spPr>
                <a:xfrm>
                  <a:off x="1704062" y="2087524"/>
                  <a:ext cx="2118732" cy="3766921"/>
                </a:xfrm>
                <a:prstGeom prst="rect">
                  <a:avLst/>
                </a:prstGeom>
                <a:ln>
                  <a:noFill/>
                </a:ln>
                <a:effectLst>
                  <a:outerShdw blurRad="292100" dist="38100" dir="3600000" sx="102000" sy="102000" algn="tl" rotWithShape="0">
                    <a:prstClr val="black">
                      <a:alpha val="30000"/>
                    </a:prstClr>
                  </a:outerShdw>
                </a:effectLst>
              </p:spPr>
            </p:pic>
            <p:pic>
              <p:nvPicPr>
                <p:cNvPr id="12" name="Picture 11">
                  <a:extLst>
                    <a:ext uri="{FF2B5EF4-FFF2-40B4-BE49-F238E27FC236}">
                      <a16:creationId xmlns:a16="http://schemas.microsoft.com/office/drawing/2014/main" id="{465A8355-5799-4A7B-A305-67BDDC0F1B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a:ln>
                  <a:noFill/>
                </a:ln>
                <a:effectLst>
                  <a:outerShdw blurRad="292100" dist="38100" dir="3600000" sx="102000" sy="102000" algn="tl" rotWithShape="0">
                    <a:prstClr val="black">
                      <a:alpha val="30000"/>
                    </a:prstClr>
                  </a:outerShdw>
                </a:effectLst>
              </p:spPr>
            </p:pic>
          </p:grpSp>
          <p:pic>
            <p:nvPicPr>
              <p:cNvPr id="10" name="Picture 9">
                <a:extLst>
                  <a:ext uri="{FF2B5EF4-FFF2-40B4-BE49-F238E27FC236}">
                    <a16:creationId xmlns:a16="http://schemas.microsoft.com/office/drawing/2014/main" id="{7D1FDE75-9461-4B1F-B331-A9825708ED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a:ln>
                <a:noFill/>
              </a:ln>
              <a:effectLst>
                <a:outerShdw blurRad="292100" dist="38100" dir="3600000" sx="102000" sy="102000" algn="tl" rotWithShape="0">
                  <a:prstClr val="black">
                    <a:alpha val="30000"/>
                  </a:prstClr>
                </a:outerShdw>
              </a:effectLst>
            </p:spPr>
          </p:pic>
        </p:grpSp>
        <p:pic>
          <p:nvPicPr>
            <p:cNvPr id="8" name="Picture 7">
              <a:extLst>
                <a:ext uri="{FF2B5EF4-FFF2-40B4-BE49-F238E27FC236}">
                  <a16:creationId xmlns:a16="http://schemas.microsoft.com/office/drawing/2014/main" id="{6D5869A5-B214-4131-BBD0-AA252EE09CBD}"/>
                </a:ext>
              </a:extLst>
            </p:cNvPr>
            <p:cNvPicPr>
              <a:picLocks noChangeAspect="1"/>
            </p:cNvPicPr>
            <p:nvPr/>
          </p:nvPicPr>
          <p:blipFill>
            <a:blip r:embed="rId8"/>
            <a:stretch>
              <a:fillRect/>
            </a:stretch>
          </p:blipFill>
          <p:spPr>
            <a:xfrm>
              <a:off x="10606460" y="3982831"/>
              <a:ext cx="1189386" cy="1711354"/>
            </a:xfrm>
            <a:prstGeom prst="rect">
              <a:avLst/>
            </a:prstGeom>
            <a:ln>
              <a:noFill/>
            </a:ln>
            <a:effectLst>
              <a:outerShdw blurRad="292100" dist="38100" dir="3600000" sx="102000" sy="102000" algn="tl" rotWithShape="0">
                <a:prstClr val="black">
                  <a:alpha val="30000"/>
                </a:prstClr>
              </a:outerShdw>
            </a:effectLst>
          </p:spPr>
        </p:pic>
      </p:grpSp>
      <p:sp>
        <p:nvSpPr>
          <p:cNvPr id="13" name="Rectangle 12">
            <a:extLst>
              <a:ext uri="{FF2B5EF4-FFF2-40B4-BE49-F238E27FC236}">
                <a16:creationId xmlns:a16="http://schemas.microsoft.com/office/drawing/2014/main" id="{CC0C1D44-B867-4590-BE53-09480C654708}"/>
              </a:ext>
            </a:extLst>
          </p:cNvPr>
          <p:cNvSpPr/>
          <p:nvPr/>
        </p:nvSpPr>
        <p:spPr>
          <a:xfrm>
            <a:off x="843045" y="1284455"/>
            <a:ext cx="4196722" cy="624132"/>
          </a:xfrm>
          <a:prstGeom prst="rect">
            <a:avLst/>
          </a:prstGeom>
          <a:solidFill>
            <a:srgbClr val="ACACAC"/>
          </a:solidFill>
          <a:ln w="10795" cap="flat" cmpd="sng" algn="ctr">
            <a:noFill/>
            <a:prstDash val="solid"/>
          </a:ln>
          <a:effectLst>
            <a:outerShdw blurRad="254000" dist="76200" dir="2700000" algn="ctr" rotWithShape="0">
              <a:srgbClr val="000000">
                <a:alpha val="40000"/>
              </a:srgbClr>
            </a:outerShdw>
          </a:effectLst>
        </p:spPr>
        <p:txBody>
          <a:bodyPr lIns="627497" tIns="89642" rIns="89642" bIns="89642"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t>Easily build apps with a full featured </a:t>
            </a:r>
            <a:b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br>
            <a: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t>low-code / no-code platform</a:t>
            </a:r>
          </a:p>
        </p:txBody>
      </p:sp>
      <p:sp>
        <p:nvSpPr>
          <p:cNvPr id="14" name="Oval 13">
            <a:extLst>
              <a:ext uri="{FF2B5EF4-FFF2-40B4-BE49-F238E27FC236}">
                <a16:creationId xmlns:a16="http://schemas.microsoft.com/office/drawing/2014/main" id="{00C7C664-6B8E-4438-8797-D77F2A57BF6B}"/>
              </a:ext>
            </a:extLst>
          </p:cNvPr>
          <p:cNvSpPr/>
          <p:nvPr/>
        </p:nvSpPr>
        <p:spPr bwMode="auto">
          <a:xfrm>
            <a:off x="505289" y="1258765"/>
            <a:ext cx="675511" cy="675511"/>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3F0D0E98-7E0B-4471-B3AD-00D837388A97}"/>
              </a:ext>
            </a:extLst>
          </p:cNvPr>
          <p:cNvSpPr/>
          <p:nvPr/>
        </p:nvSpPr>
        <p:spPr>
          <a:xfrm>
            <a:off x="838591" y="3976168"/>
            <a:ext cx="4196722" cy="624132"/>
          </a:xfrm>
          <a:prstGeom prst="rect">
            <a:avLst/>
          </a:prstGeom>
          <a:solidFill>
            <a:srgbClr val="ACACAC"/>
          </a:solidFill>
          <a:ln w="10795" cap="flat" cmpd="sng" algn="ctr">
            <a:noFill/>
            <a:prstDash val="solid"/>
          </a:ln>
          <a:effectLst>
            <a:outerShdw blurRad="254000" dist="76200" dir="2700000" algn="ctr" rotWithShape="0">
              <a:srgbClr val="000000">
                <a:alpha val="40000"/>
              </a:srgbClr>
            </a:outerShdw>
          </a:effectLst>
        </p:spPr>
        <p:txBody>
          <a:bodyPr lIns="627497" tIns="89642" rIns="89642" bIns="89642"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t>Dynamics 365, Azure, Power BI, </a:t>
            </a:r>
            <a:b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br>
            <a: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t>Power Automate, and Office 365 integration</a:t>
            </a:r>
          </a:p>
        </p:txBody>
      </p:sp>
      <p:sp>
        <p:nvSpPr>
          <p:cNvPr id="16" name="Oval 15">
            <a:extLst>
              <a:ext uri="{FF2B5EF4-FFF2-40B4-BE49-F238E27FC236}">
                <a16:creationId xmlns:a16="http://schemas.microsoft.com/office/drawing/2014/main" id="{03E13160-AC2D-4E0E-9571-7EFBD7B5DE0F}"/>
              </a:ext>
            </a:extLst>
          </p:cNvPr>
          <p:cNvSpPr/>
          <p:nvPr/>
        </p:nvSpPr>
        <p:spPr bwMode="auto">
          <a:xfrm>
            <a:off x="494814" y="3950477"/>
            <a:ext cx="675511" cy="675511"/>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426F2AB-35D5-43FF-85AA-074804D603E6}"/>
              </a:ext>
            </a:extLst>
          </p:cNvPr>
          <p:cNvSpPr/>
          <p:nvPr/>
        </p:nvSpPr>
        <p:spPr>
          <a:xfrm>
            <a:off x="841197" y="2194888"/>
            <a:ext cx="4196722" cy="624132"/>
          </a:xfrm>
          <a:prstGeom prst="rect">
            <a:avLst/>
          </a:prstGeom>
          <a:solidFill>
            <a:srgbClr val="ACACAC"/>
          </a:solidFill>
          <a:ln w="10795" cap="flat" cmpd="sng" algn="ctr">
            <a:noFill/>
            <a:prstDash val="solid"/>
          </a:ln>
          <a:effectLst>
            <a:outerShdw blurRad="254000" dist="76200" dir="2700000" algn="ctr" rotWithShape="0">
              <a:srgbClr val="000000">
                <a:alpha val="40000"/>
              </a:srgbClr>
            </a:outerShdw>
          </a:effectLst>
        </p:spPr>
        <p:txBody>
          <a:bodyPr lIns="627497" tIns="89642" rIns="89642" bIns="89642"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t>Connect to all your data with pre-built and custom connectors</a:t>
            </a:r>
          </a:p>
        </p:txBody>
      </p:sp>
      <p:sp>
        <p:nvSpPr>
          <p:cNvPr id="18" name="Oval 17">
            <a:extLst>
              <a:ext uri="{FF2B5EF4-FFF2-40B4-BE49-F238E27FC236}">
                <a16:creationId xmlns:a16="http://schemas.microsoft.com/office/drawing/2014/main" id="{2B301AD0-6B4A-4FED-9D9B-7A90650DD480}"/>
              </a:ext>
            </a:extLst>
          </p:cNvPr>
          <p:cNvSpPr/>
          <p:nvPr/>
        </p:nvSpPr>
        <p:spPr bwMode="auto">
          <a:xfrm>
            <a:off x="503441" y="2169197"/>
            <a:ext cx="675511" cy="675511"/>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B27450A-DD59-4690-B560-53A20B0D0DD8}"/>
              </a:ext>
            </a:extLst>
          </p:cNvPr>
          <p:cNvSpPr/>
          <p:nvPr/>
        </p:nvSpPr>
        <p:spPr>
          <a:xfrm>
            <a:off x="838591" y="3070363"/>
            <a:ext cx="4196722" cy="624132"/>
          </a:xfrm>
          <a:prstGeom prst="rect">
            <a:avLst/>
          </a:prstGeom>
          <a:solidFill>
            <a:srgbClr val="ACACAC"/>
          </a:solidFill>
          <a:ln w="10795" cap="flat" cmpd="sng" algn="ctr">
            <a:noFill/>
            <a:prstDash val="solid"/>
          </a:ln>
          <a:effectLst>
            <a:outerShdw blurRad="254000" dist="76200" dir="2700000" algn="ctr" rotWithShape="0">
              <a:srgbClr val="000000">
                <a:alpha val="40000"/>
              </a:srgbClr>
            </a:outerShdw>
          </a:effectLst>
        </p:spPr>
        <p:txBody>
          <a:bodyPr lIns="627497" tIns="89642" rIns="89642" bIns="89642"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t>Enrich and extend your data with the Common Data Service, AI Builder, and Portals</a:t>
            </a:r>
          </a:p>
        </p:txBody>
      </p:sp>
      <p:sp>
        <p:nvSpPr>
          <p:cNvPr id="20" name="Oval 19">
            <a:extLst>
              <a:ext uri="{FF2B5EF4-FFF2-40B4-BE49-F238E27FC236}">
                <a16:creationId xmlns:a16="http://schemas.microsoft.com/office/drawing/2014/main" id="{7AF70AD2-F72D-44EB-BE1E-9F94C81FE9F7}"/>
              </a:ext>
            </a:extLst>
          </p:cNvPr>
          <p:cNvSpPr/>
          <p:nvPr/>
        </p:nvSpPr>
        <p:spPr bwMode="auto">
          <a:xfrm>
            <a:off x="501592" y="3044672"/>
            <a:ext cx="675511" cy="675511"/>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7F6EB029-07BC-40F6-A577-C2CA170DC3E7}"/>
              </a:ext>
            </a:extLst>
          </p:cNvPr>
          <p:cNvSpPr/>
          <p:nvPr/>
        </p:nvSpPr>
        <p:spPr>
          <a:xfrm>
            <a:off x="842763" y="5722097"/>
            <a:ext cx="4196722" cy="624132"/>
          </a:xfrm>
          <a:prstGeom prst="rect">
            <a:avLst/>
          </a:prstGeom>
          <a:solidFill>
            <a:srgbClr val="ACACAC"/>
          </a:solidFill>
          <a:ln w="10795" cap="flat" cmpd="sng" algn="ctr">
            <a:noFill/>
            <a:prstDash val="solid"/>
          </a:ln>
          <a:effectLst>
            <a:outerShdw blurRad="254000" dist="76200" dir="2700000" algn="ctr" rotWithShape="0">
              <a:srgbClr val="000000">
                <a:alpha val="40000"/>
              </a:srgbClr>
            </a:outerShdw>
          </a:effectLst>
        </p:spPr>
        <p:txBody>
          <a:bodyPr lIns="627497" tIns="89642" rIns="89642" bIns="89642"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t>Pro developer extensibility and ALM</a:t>
            </a:r>
          </a:p>
        </p:txBody>
      </p:sp>
      <p:sp>
        <p:nvSpPr>
          <p:cNvPr id="22" name="Oval 21">
            <a:extLst>
              <a:ext uri="{FF2B5EF4-FFF2-40B4-BE49-F238E27FC236}">
                <a16:creationId xmlns:a16="http://schemas.microsoft.com/office/drawing/2014/main" id="{551CC5E0-A816-42DC-A65B-E7A688248936}"/>
              </a:ext>
            </a:extLst>
          </p:cNvPr>
          <p:cNvSpPr/>
          <p:nvPr/>
        </p:nvSpPr>
        <p:spPr bwMode="auto">
          <a:xfrm>
            <a:off x="498987" y="5696407"/>
            <a:ext cx="675511" cy="675511"/>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089B2C5E-C852-4122-9EAF-EAB4F7240998}"/>
              </a:ext>
            </a:extLst>
          </p:cNvPr>
          <p:cNvSpPr/>
          <p:nvPr/>
        </p:nvSpPr>
        <p:spPr>
          <a:xfrm>
            <a:off x="844893" y="4832713"/>
            <a:ext cx="4196722" cy="624132"/>
          </a:xfrm>
          <a:prstGeom prst="rect">
            <a:avLst/>
          </a:prstGeom>
          <a:solidFill>
            <a:srgbClr val="ACACAC"/>
          </a:solidFill>
          <a:ln w="10795" cap="flat" cmpd="sng" algn="ctr">
            <a:noFill/>
            <a:prstDash val="solid"/>
          </a:ln>
          <a:effectLst>
            <a:outerShdw blurRad="254000" dist="76200" dir="2700000" algn="ctr" rotWithShape="0">
              <a:srgbClr val="000000">
                <a:alpha val="40000"/>
              </a:srgbClr>
            </a:outerShdw>
          </a:effectLst>
        </p:spPr>
        <p:txBody>
          <a:bodyPr lIns="627497" tIns="89642" rIns="89642" bIns="89642"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3C3C41"/>
                    </a:gs>
                    <a:gs pos="100000">
                      <a:srgbClr val="3C3C41"/>
                    </a:gs>
                  </a:gsLst>
                  <a:lin ang="5400000" scaled="1"/>
                </a:gradFill>
                <a:effectLst/>
                <a:uLnTx/>
                <a:uFillTx/>
                <a:latin typeface="Segoe UI"/>
                <a:ea typeface="+mn-ea"/>
                <a:cs typeface="Segoe UI Semibold" panose="020B0702040204020203" pitchFamily="34" charset="0"/>
              </a:rPr>
              <a:t>Strong enterprise governance and security </a:t>
            </a:r>
          </a:p>
        </p:txBody>
      </p:sp>
      <p:sp>
        <p:nvSpPr>
          <p:cNvPr id="24" name="Oval 23">
            <a:extLst>
              <a:ext uri="{FF2B5EF4-FFF2-40B4-BE49-F238E27FC236}">
                <a16:creationId xmlns:a16="http://schemas.microsoft.com/office/drawing/2014/main" id="{CD1C5CC5-25B5-4393-925D-9FA1356840AB}"/>
              </a:ext>
            </a:extLst>
          </p:cNvPr>
          <p:cNvSpPr/>
          <p:nvPr/>
        </p:nvSpPr>
        <p:spPr bwMode="auto">
          <a:xfrm>
            <a:off x="503159" y="4807023"/>
            <a:ext cx="675511" cy="675511"/>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B62A5E04-DD58-4EC0-9FED-64A5E1B48264}"/>
              </a:ext>
            </a:extLst>
          </p:cNvPr>
          <p:cNvGrpSpPr/>
          <p:nvPr/>
        </p:nvGrpSpPr>
        <p:grpSpPr>
          <a:xfrm>
            <a:off x="622031" y="5819451"/>
            <a:ext cx="429424" cy="429424"/>
            <a:chOff x="3120656" y="3158274"/>
            <a:chExt cx="541454" cy="541454"/>
          </a:xfrm>
        </p:grpSpPr>
        <p:sp>
          <p:nvSpPr>
            <p:cNvPr id="26" name="Freeform 969">
              <a:extLst>
                <a:ext uri="{FF2B5EF4-FFF2-40B4-BE49-F238E27FC236}">
                  <a16:creationId xmlns:a16="http://schemas.microsoft.com/office/drawing/2014/main" id="{B082333E-2950-491C-A137-0EE54C93FF68}"/>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7" name="Freeform 1042">
              <a:extLst>
                <a:ext uri="{FF2B5EF4-FFF2-40B4-BE49-F238E27FC236}">
                  <a16:creationId xmlns:a16="http://schemas.microsoft.com/office/drawing/2014/main" id="{8B3DA0CA-D171-4B02-85F2-64C287D1FCD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8" name="Freeform 1054">
              <a:extLst>
                <a:ext uri="{FF2B5EF4-FFF2-40B4-BE49-F238E27FC236}">
                  <a16:creationId xmlns:a16="http://schemas.microsoft.com/office/drawing/2014/main" id="{8A253FA4-3C32-48B9-92BB-052F686FE204}"/>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9" name="Group 44">
            <a:extLst>
              <a:ext uri="{FF2B5EF4-FFF2-40B4-BE49-F238E27FC236}">
                <a16:creationId xmlns:a16="http://schemas.microsoft.com/office/drawing/2014/main" id="{6AA4333B-DA1C-4DF6-8B3B-8EAA2A703CEF}"/>
              </a:ext>
            </a:extLst>
          </p:cNvPr>
          <p:cNvGrpSpPr>
            <a:grpSpLocks noChangeAspect="1"/>
          </p:cNvGrpSpPr>
          <p:nvPr/>
        </p:nvGrpSpPr>
        <p:grpSpPr bwMode="auto">
          <a:xfrm>
            <a:off x="641709" y="4945573"/>
            <a:ext cx="398411" cy="398411"/>
            <a:chOff x="4138" y="798"/>
            <a:chExt cx="256" cy="256"/>
          </a:xfrm>
        </p:grpSpPr>
        <p:sp>
          <p:nvSpPr>
            <p:cNvPr id="30" name="AutoShape 43">
              <a:extLst>
                <a:ext uri="{FF2B5EF4-FFF2-40B4-BE49-F238E27FC236}">
                  <a16:creationId xmlns:a16="http://schemas.microsoft.com/office/drawing/2014/main" id="{573E4CF8-E02F-4A66-8452-05225C9F9D0E}"/>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45">
              <a:extLst>
                <a:ext uri="{FF2B5EF4-FFF2-40B4-BE49-F238E27FC236}">
                  <a16:creationId xmlns:a16="http://schemas.microsoft.com/office/drawing/2014/main" id="{F12262A4-23C6-4316-B763-8553A1FABD2D}"/>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46">
              <a:extLst>
                <a:ext uri="{FF2B5EF4-FFF2-40B4-BE49-F238E27FC236}">
                  <a16:creationId xmlns:a16="http://schemas.microsoft.com/office/drawing/2014/main" id="{BC6602D9-B7B8-4924-B743-AE3C72B87758}"/>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3" name="Freeform 47">
              <a:extLst>
                <a:ext uri="{FF2B5EF4-FFF2-40B4-BE49-F238E27FC236}">
                  <a16:creationId xmlns:a16="http://schemas.microsoft.com/office/drawing/2014/main" id="{F2F4A930-3881-4FBF-B9AE-F71641201249}"/>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5C005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4" name="Group 65">
            <a:extLst>
              <a:ext uri="{FF2B5EF4-FFF2-40B4-BE49-F238E27FC236}">
                <a16:creationId xmlns:a16="http://schemas.microsoft.com/office/drawing/2014/main" id="{98B21397-084D-4BF4-9434-2B79406CA577}"/>
              </a:ext>
            </a:extLst>
          </p:cNvPr>
          <p:cNvGrpSpPr>
            <a:grpSpLocks noChangeAspect="1"/>
          </p:cNvGrpSpPr>
          <p:nvPr/>
        </p:nvGrpSpPr>
        <p:grpSpPr bwMode="auto">
          <a:xfrm>
            <a:off x="633364" y="4089027"/>
            <a:ext cx="398411" cy="398411"/>
            <a:chOff x="5877" y="1445"/>
            <a:chExt cx="256" cy="256"/>
          </a:xfrm>
        </p:grpSpPr>
        <p:sp>
          <p:nvSpPr>
            <p:cNvPr id="35" name="AutoShape 64">
              <a:extLst>
                <a:ext uri="{FF2B5EF4-FFF2-40B4-BE49-F238E27FC236}">
                  <a16:creationId xmlns:a16="http://schemas.microsoft.com/office/drawing/2014/main" id="{B15D488F-CB89-466D-A40B-AA42D882183F}"/>
                </a:ext>
              </a:extLst>
            </p:cNvPr>
            <p:cNvSpPr>
              <a:spLocks noChangeAspect="1" noChangeArrowheads="1" noTextEdit="1"/>
            </p:cNvSpPr>
            <p:nvPr/>
          </p:nvSpPr>
          <p:spPr bwMode="auto">
            <a:xfrm>
              <a:off x="5877" y="144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6" name="Freeform 66">
              <a:extLst>
                <a:ext uri="{FF2B5EF4-FFF2-40B4-BE49-F238E27FC236}">
                  <a16:creationId xmlns:a16="http://schemas.microsoft.com/office/drawing/2014/main" id="{6B6EC510-21A8-49CC-B0E4-D54746FC2852}"/>
                </a:ext>
              </a:extLst>
            </p:cNvPr>
            <p:cNvSpPr>
              <a:spLocks/>
            </p:cNvSpPr>
            <p:nvPr/>
          </p:nvSpPr>
          <p:spPr bwMode="auto">
            <a:xfrm>
              <a:off x="5877" y="1533"/>
              <a:ext cx="119" cy="33"/>
            </a:xfrm>
            <a:custGeom>
              <a:avLst/>
              <a:gdLst>
                <a:gd name="T0" fmla="*/ 138 w 191"/>
                <a:gd name="T1" fmla="*/ 37 h 53"/>
                <a:gd name="T2" fmla="*/ 138 w 191"/>
                <a:gd name="T3" fmla="*/ 37 h 53"/>
                <a:gd name="T4" fmla="*/ 154 w 191"/>
                <a:gd name="T5" fmla="*/ 23 h 53"/>
                <a:gd name="T6" fmla="*/ 171 w 191"/>
                <a:gd name="T7" fmla="*/ 11 h 53"/>
                <a:gd name="T8" fmla="*/ 191 w 191"/>
                <a:gd name="T9" fmla="*/ 0 h 53"/>
                <a:gd name="T10" fmla="*/ 0 w 191"/>
                <a:gd name="T11" fmla="*/ 0 h 53"/>
                <a:gd name="T12" fmla="*/ 0 w 191"/>
                <a:gd name="T13" fmla="*/ 53 h 53"/>
                <a:gd name="T14" fmla="*/ 122 w 191"/>
                <a:gd name="T15" fmla="*/ 53 h 53"/>
                <a:gd name="T16" fmla="*/ 138 w 191"/>
                <a:gd name="T17"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53">
                  <a:moveTo>
                    <a:pt x="138" y="37"/>
                  </a:moveTo>
                  <a:lnTo>
                    <a:pt x="138" y="37"/>
                  </a:lnTo>
                  <a:cubicBezTo>
                    <a:pt x="143" y="32"/>
                    <a:pt x="148" y="27"/>
                    <a:pt x="154" y="23"/>
                  </a:cubicBezTo>
                  <a:cubicBezTo>
                    <a:pt x="159" y="18"/>
                    <a:pt x="165" y="14"/>
                    <a:pt x="171" y="11"/>
                  </a:cubicBezTo>
                  <a:cubicBezTo>
                    <a:pt x="177" y="7"/>
                    <a:pt x="184" y="3"/>
                    <a:pt x="191" y="0"/>
                  </a:cubicBezTo>
                  <a:lnTo>
                    <a:pt x="0" y="0"/>
                  </a:lnTo>
                  <a:lnTo>
                    <a:pt x="0" y="53"/>
                  </a:lnTo>
                  <a:lnTo>
                    <a:pt x="122" y="53"/>
                  </a:lnTo>
                  <a:cubicBezTo>
                    <a:pt x="127" y="47"/>
                    <a:pt x="133" y="42"/>
                    <a:pt x="138" y="37"/>
                  </a:cubicBezTo>
                  <a:close/>
                </a:path>
              </a:pathLst>
            </a:custGeom>
            <a:solidFill>
              <a:srgbClr val="5C005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7" name="Freeform 67">
              <a:extLst>
                <a:ext uri="{FF2B5EF4-FFF2-40B4-BE49-F238E27FC236}">
                  <a16:creationId xmlns:a16="http://schemas.microsoft.com/office/drawing/2014/main" id="{6616BA8B-83D4-458B-91F1-DDE844B5CE5A}"/>
                </a:ext>
              </a:extLst>
            </p:cNvPr>
            <p:cNvSpPr>
              <a:spLocks/>
            </p:cNvSpPr>
            <p:nvPr/>
          </p:nvSpPr>
          <p:spPr bwMode="auto">
            <a:xfrm>
              <a:off x="5877" y="1494"/>
              <a:ext cx="264" cy="160"/>
            </a:xfrm>
            <a:custGeom>
              <a:avLst/>
              <a:gdLst>
                <a:gd name="T0" fmla="*/ 413 w 426"/>
                <a:gd name="T1" fmla="*/ 72 h 258"/>
                <a:gd name="T2" fmla="*/ 413 w 426"/>
                <a:gd name="T3" fmla="*/ 72 h 258"/>
                <a:gd name="T4" fmla="*/ 400 w 426"/>
                <a:gd name="T5" fmla="*/ 58 h 258"/>
                <a:gd name="T6" fmla="*/ 384 w 426"/>
                <a:gd name="T7" fmla="*/ 42 h 258"/>
                <a:gd name="T8" fmla="*/ 369 w 426"/>
                <a:gd name="T9" fmla="*/ 27 h 258"/>
                <a:gd name="T10" fmla="*/ 354 w 426"/>
                <a:gd name="T11" fmla="*/ 13 h 258"/>
                <a:gd name="T12" fmla="*/ 343 w 426"/>
                <a:gd name="T13" fmla="*/ 4 h 258"/>
                <a:gd name="T14" fmla="*/ 337 w 426"/>
                <a:gd name="T15" fmla="*/ 0 h 258"/>
                <a:gd name="T16" fmla="*/ 331 w 426"/>
                <a:gd name="T17" fmla="*/ 3 h 258"/>
                <a:gd name="T18" fmla="*/ 327 w 426"/>
                <a:gd name="T19" fmla="*/ 9 h 258"/>
                <a:gd name="T20" fmla="*/ 328 w 426"/>
                <a:gd name="T21" fmla="*/ 14 h 258"/>
                <a:gd name="T22" fmla="*/ 330 w 426"/>
                <a:gd name="T23" fmla="*/ 24 h 258"/>
                <a:gd name="T24" fmla="*/ 333 w 426"/>
                <a:gd name="T25" fmla="*/ 35 h 258"/>
                <a:gd name="T26" fmla="*/ 336 w 426"/>
                <a:gd name="T27" fmla="*/ 46 h 258"/>
                <a:gd name="T28" fmla="*/ 339 w 426"/>
                <a:gd name="T29" fmla="*/ 56 h 258"/>
                <a:gd name="T30" fmla="*/ 340 w 426"/>
                <a:gd name="T31" fmla="*/ 63 h 258"/>
                <a:gd name="T32" fmla="*/ 312 w 426"/>
                <a:gd name="T33" fmla="*/ 63 h 258"/>
                <a:gd name="T34" fmla="*/ 286 w 426"/>
                <a:gd name="T35" fmla="*/ 64 h 258"/>
                <a:gd name="T36" fmla="*/ 261 w 426"/>
                <a:gd name="T37" fmla="*/ 68 h 258"/>
                <a:gd name="T38" fmla="*/ 234 w 426"/>
                <a:gd name="T39" fmla="*/ 77 h 258"/>
                <a:gd name="T40" fmla="*/ 198 w 426"/>
                <a:gd name="T41" fmla="*/ 98 h 258"/>
                <a:gd name="T42" fmla="*/ 167 w 426"/>
                <a:gd name="T43" fmla="*/ 125 h 258"/>
                <a:gd name="T44" fmla="*/ 138 w 426"/>
                <a:gd name="T45" fmla="*/ 153 h 258"/>
                <a:gd name="T46" fmla="*/ 109 w 426"/>
                <a:gd name="T47" fmla="*/ 179 h 258"/>
                <a:gd name="T48" fmla="*/ 74 w 426"/>
                <a:gd name="T49" fmla="*/ 197 h 258"/>
                <a:gd name="T50" fmla="*/ 31 w 426"/>
                <a:gd name="T51" fmla="*/ 205 h 258"/>
                <a:gd name="T52" fmla="*/ 0 w 426"/>
                <a:gd name="T53" fmla="*/ 205 h 258"/>
                <a:gd name="T54" fmla="*/ 0 w 426"/>
                <a:gd name="T55" fmla="*/ 258 h 258"/>
                <a:gd name="T56" fmla="*/ 31 w 426"/>
                <a:gd name="T57" fmla="*/ 258 h 258"/>
                <a:gd name="T58" fmla="*/ 80 w 426"/>
                <a:gd name="T59" fmla="*/ 252 h 258"/>
                <a:gd name="T60" fmla="*/ 120 w 426"/>
                <a:gd name="T61" fmla="*/ 236 h 258"/>
                <a:gd name="T62" fmla="*/ 151 w 426"/>
                <a:gd name="T63" fmla="*/ 213 h 258"/>
                <a:gd name="T64" fmla="*/ 179 w 426"/>
                <a:gd name="T65" fmla="*/ 187 h 258"/>
                <a:gd name="T66" fmla="*/ 205 w 426"/>
                <a:gd name="T67" fmla="*/ 161 h 258"/>
                <a:gd name="T68" fmla="*/ 233 w 426"/>
                <a:gd name="T69" fmla="*/ 138 h 258"/>
                <a:gd name="T70" fmla="*/ 266 w 426"/>
                <a:gd name="T71" fmla="*/ 122 h 258"/>
                <a:gd name="T72" fmla="*/ 306 w 426"/>
                <a:gd name="T73" fmla="*/ 116 h 258"/>
                <a:gd name="T74" fmla="*/ 340 w 426"/>
                <a:gd name="T75" fmla="*/ 116 h 258"/>
                <a:gd name="T76" fmla="*/ 337 w 426"/>
                <a:gd name="T77" fmla="*/ 127 h 258"/>
                <a:gd name="T78" fmla="*/ 333 w 426"/>
                <a:gd name="T79" fmla="*/ 144 h 258"/>
                <a:gd name="T80" fmla="*/ 329 w 426"/>
                <a:gd name="T81" fmla="*/ 160 h 258"/>
                <a:gd name="T82" fmla="*/ 328 w 426"/>
                <a:gd name="T83" fmla="*/ 170 h 258"/>
                <a:gd name="T84" fmla="*/ 331 w 426"/>
                <a:gd name="T85" fmla="*/ 176 h 258"/>
                <a:gd name="T86" fmla="*/ 337 w 426"/>
                <a:gd name="T87" fmla="*/ 178 h 258"/>
                <a:gd name="T88" fmla="*/ 343 w 426"/>
                <a:gd name="T89" fmla="*/ 174 h 258"/>
                <a:gd name="T90" fmla="*/ 354 w 426"/>
                <a:gd name="T91" fmla="*/ 165 h 258"/>
                <a:gd name="T92" fmla="*/ 369 w 426"/>
                <a:gd name="T93" fmla="*/ 152 h 258"/>
                <a:gd name="T94" fmla="*/ 384 w 426"/>
                <a:gd name="T95" fmla="*/ 136 h 258"/>
                <a:gd name="T96" fmla="*/ 400 w 426"/>
                <a:gd name="T97" fmla="*/ 121 h 258"/>
                <a:gd name="T98" fmla="*/ 413 w 426"/>
                <a:gd name="T99" fmla="*/ 106 h 258"/>
                <a:gd name="T100" fmla="*/ 423 w 426"/>
                <a:gd name="T101" fmla="*/ 95 h 258"/>
                <a:gd name="T102" fmla="*/ 426 w 426"/>
                <a:gd name="T103" fmla="*/ 89 h 258"/>
                <a:gd name="T104" fmla="*/ 423 w 426"/>
                <a:gd name="T105" fmla="*/ 83 h 258"/>
                <a:gd name="T106" fmla="*/ 413 w 426"/>
                <a:gd name="T107" fmla="*/ 7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6" h="258">
                  <a:moveTo>
                    <a:pt x="413" y="72"/>
                  </a:moveTo>
                  <a:lnTo>
                    <a:pt x="413" y="72"/>
                  </a:lnTo>
                  <a:cubicBezTo>
                    <a:pt x="409" y="68"/>
                    <a:pt x="405" y="63"/>
                    <a:pt x="400" y="58"/>
                  </a:cubicBezTo>
                  <a:cubicBezTo>
                    <a:pt x="395" y="53"/>
                    <a:pt x="390" y="47"/>
                    <a:pt x="384" y="42"/>
                  </a:cubicBezTo>
                  <a:cubicBezTo>
                    <a:pt x="379" y="37"/>
                    <a:pt x="374" y="32"/>
                    <a:pt x="369" y="27"/>
                  </a:cubicBezTo>
                  <a:cubicBezTo>
                    <a:pt x="363" y="22"/>
                    <a:pt x="359" y="17"/>
                    <a:pt x="354" y="13"/>
                  </a:cubicBezTo>
                  <a:cubicBezTo>
                    <a:pt x="350" y="9"/>
                    <a:pt x="346" y="6"/>
                    <a:pt x="343" y="4"/>
                  </a:cubicBezTo>
                  <a:cubicBezTo>
                    <a:pt x="340" y="1"/>
                    <a:pt x="338" y="0"/>
                    <a:pt x="337" y="0"/>
                  </a:cubicBezTo>
                  <a:cubicBezTo>
                    <a:pt x="335" y="0"/>
                    <a:pt x="333" y="1"/>
                    <a:pt x="331" y="3"/>
                  </a:cubicBezTo>
                  <a:cubicBezTo>
                    <a:pt x="328" y="5"/>
                    <a:pt x="327" y="7"/>
                    <a:pt x="327" y="9"/>
                  </a:cubicBezTo>
                  <a:cubicBezTo>
                    <a:pt x="327" y="10"/>
                    <a:pt x="328" y="12"/>
                    <a:pt x="328" y="14"/>
                  </a:cubicBezTo>
                  <a:cubicBezTo>
                    <a:pt x="329" y="17"/>
                    <a:pt x="330" y="20"/>
                    <a:pt x="330" y="24"/>
                  </a:cubicBezTo>
                  <a:cubicBezTo>
                    <a:pt x="331" y="27"/>
                    <a:pt x="332" y="31"/>
                    <a:pt x="333" y="35"/>
                  </a:cubicBezTo>
                  <a:cubicBezTo>
                    <a:pt x="334" y="39"/>
                    <a:pt x="335" y="43"/>
                    <a:pt x="336" y="46"/>
                  </a:cubicBezTo>
                  <a:cubicBezTo>
                    <a:pt x="337" y="50"/>
                    <a:pt x="338" y="53"/>
                    <a:pt x="339" y="56"/>
                  </a:cubicBezTo>
                  <a:cubicBezTo>
                    <a:pt x="340" y="59"/>
                    <a:pt x="340" y="61"/>
                    <a:pt x="340" y="63"/>
                  </a:cubicBezTo>
                  <a:lnTo>
                    <a:pt x="312" y="63"/>
                  </a:lnTo>
                  <a:cubicBezTo>
                    <a:pt x="303" y="63"/>
                    <a:pt x="295" y="63"/>
                    <a:pt x="286" y="64"/>
                  </a:cubicBezTo>
                  <a:cubicBezTo>
                    <a:pt x="278" y="65"/>
                    <a:pt x="270" y="66"/>
                    <a:pt x="261" y="68"/>
                  </a:cubicBezTo>
                  <a:cubicBezTo>
                    <a:pt x="253" y="70"/>
                    <a:pt x="244" y="73"/>
                    <a:pt x="234" y="77"/>
                  </a:cubicBezTo>
                  <a:cubicBezTo>
                    <a:pt x="221" y="82"/>
                    <a:pt x="208" y="89"/>
                    <a:pt x="198" y="98"/>
                  </a:cubicBezTo>
                  <a:cubicBezTo>
                    <a:pt x="187" y="106"/>
                    <a:pt x="177" y="115"/>
                    <a:pt x="167" y="125"/>
                  </a:cubicBezTo>
                  <a:cubicBezTo>
                    <a:pt x="157" y="134"/>
                    <a:pt x="148" y="144"/>
                    <a:pt x="138" y="153"/>
                  </a:cubicBezTo>
                  <a:cubicBezTo>
                    <a:pt x="129" y="163"/>
                    <a:pt x="119" y="171"/>
                    <a:pt x="109" y="179"/>
                  </a:cubicBezTo>
                  <a:cubicBezTo>
                    <a:pt x="98" y="187"/>
                    <a:pt x="87" y="193"/>
                    <a:pt x="74" y="197"/>
                  </a:cubicBezTo>
                  <a:cubicBezTo>
                    <a:pt x="62" y="202"/>
                    <a:pt x="47" y="205"/>
                    <a:pt x="31" y="205"/>
                  </a:cubicBezTo>
                  <a:lnTo>
                    <a:pt x="0" y="205"/>
                  </a:lnTo>
                  <a:lnTo>
                    <a:pt x="0" y="258"/>
                  </a:lnTo>
                  <a:lnTo>
                    <a:pt x="31" y="258"/>
                  </a:lnTo>
                  <a:cubicBezTo>
                    <a:pt x="49" y="258"/>
                    <a:pt x="66" y="256"/>
                    <a:pt x="80" y="252"/>
                  </a:cubicBezTo>
                  <a:cubicBezTo>
                    <a:pt x="95" y="248"/>
                    <a:pt x="108" y="242"/>
                    <a:pt x="120" y="236"/>
                  </a:cubicBezTo>
                  <a:cubicBezTo>
                    <a:pt x="131" y="229"/>
                    <a:pt x="142" y="221"/>
                    <a:pt x="151" y="213"/>
                  </a:cubicBezTo>
                  <a:cubicBezTo>
                    <a:pt x="161" y="205"/>
                    <a:pt x="170" y="196"/>
                    <a:pt x="179" y="187"/>
                  </a:cubicBezTo>
                  <a:cubicBezTo>
                    <a:pt x="188" y="178"/>
                    <a:pt x="196" y="169"/>
                    <a:pt x="205" y="161"/>
                  </a:cubicBezTo>
                  <a:cubicBezTo>
                    <a:pt x="214" y="152"/>
                    <a:pt x="223" y="145"/>
                    <a:pt x="233" y="138"/>
                  </a:cubicBezTo>
                  <a:cubicBezTo>
                    <a:pt x="243" y="132"/>
                    <a:pt x="254" y="126"/>
                    <a:pt x="266" y="122"/>
                  </a:cubicBezTo>
                  <a:cubicBezTo>
                    <a:pt x="277" y="118"/>
                    <a:pt x="291" y="116"/>
                    <a:pt x="306" y="116"/>
                  </a:cubicBezTo>
                  <a:lnTo>
                    <a:pt x="340" y="116"/>
                  </a:lnTo>
                  <a:cubicBezTo>
                    <a:pt x="340" y="118"/>
                    <a:pt x="339" y="122"/>
                    <a:pt x="337" y="127"/>
                  </a:cubicBezTo>
                  <a:cubicBezTo>
                    <a:pt x="336" y="132"/>
                    <a:pt x="335" y="138"/>
                    <a:pt x="333" y="144"/>
                  </a:cubicBezTo>
                  <a:cubicBezTo>
                    <a:pt x="332" y="149"/>
                    <a:pt x="330" y="155"/>
                    <a:pt x="329" y="160"/>
                  </a:cubicBezTo>
                  <a:cubicBezTo>
                    <a:pt x="328" y="165"/>
                    <a:pt x="328" y="168"/>
                    <a:pt x="328" y="170"/>
                  </a:cubicBezTo>
                  <a:cubicBezTo>
                    <a:pt x="328" y="172"/>
                    <a:pt x="329" y="174"/>
                    <a:pt x="331" y="176"/>
                  </a:cubicBezTo>
                  <a:cubicBezTo>
                    <a:pt x="333" y="177"/>
                    <a:pt x="335" y="178"/>
                    <a:pt x="337" y="178"/>
                  </a:cubicBezTo>
                  <a:cubicBezTo>
                    <a:pt x="338" y="178"/>
                    <a:pt x="340" y="177"/>
                    <a:pt x="343" y="174"/>
                  </a:cubicBezTo>
                  <a:cubicBezTo>
                    <a:pt x="346" y="172"/>
                    <a:pt x="350" y="169"/>
                    <a:pt x="354" y="165"/>
                  </a:cubicBezTo>
                  <a:cubicBezTo>
                    <a:pt x="359" y="161"/>
                    <a:pt x="363" y="157"/>
                    <a:pt x="369" y="152"/>
                  </a:cubicBezTo>
                  <a:cubicBezTo>
                    <a:pt x="374" y="147"/>
                    <a:pt x="379" y="142"/>
                    <a:pt x="384" y="136"/>
                  </a:cubicBezTo>
                  <a:cubicBezTo>
                    <a:pt x="390" y="131"/>
                    <a:pt x="395" y="126"/>
                    <a:pt x="400" y="121"/>
                  </a:cubicBezTo>
                  <a:cubicBezTo>
                    <a:pt x="405" y="115"/>
                    <a:pt x="409" y="111"/>
                    <a:pt x="413" y="106"/>
                  </a:cubicBezTo>
                  <a:cubicBezTo>
                    <a:pt x="417" y="102"/>
                    <a:pt x="420" y="98"/>
                    <a:pt x="423" y="95"/>
                  </a:cubicBezTo>
                  <a:cubicBezTo>
                    <a:pt x="425" y="92"/>
                    <a:pt x="426" y="90"/>
                    <a:pt x="426" y="89"/>
                  </a:cubicBezTo>
                  <a:cubicBezTo>
                    <a:pt x="426" y="88"/>
                    <a:pt x="425" y="86"/>
                    <a:pt x="423" y="83"/>
                  </a:cubicBezTo>
                  <a:cubicBezTo>
                    <a:pt x="420" y="80"/>
                    <a:pt x="417" y="76"/>
                    <a:pt x="413" y="72"/>
                  </a:cubicBezTo>
                  <a:close/>
                </a:path>
              </a:pathLst>
            </a:custGeom>
            <a:solidFill>
              <a:schemeClr val="accent2"/>
            </a:solidFill>
            <a:ln w="0">
              <a:solidFill>
                <a:schemeClr val="accent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8" name="Group 215">
            <a:extLst>
              <a:ext uri="{FF2B5EF4-FFF2-40B4-BE49-F238E27FC236}">
                <a16:creationId xmlns:a16="http://schemas.microsoft.com/office/drawing/2014/main" id="{9B887582-D30D-4768-81E4-29ABB240E039}"/>
              </a:ext>
            </a:extLst>
          </p:cNvPr>
          <p:cNvGrpSpPr>
            <a:grpSpLocks noChangeAspect="1"/>
          </p:cNvGrpSpPr>
          <p:nvPr/>
        </p:nvGrpSpPr>
        <p:grpSpPr bwMode="auto">
          <a:xfrm>
            <a:off x="662515" y="1456802"/>
            <a:ext cx="361060" cy="334604"/>
            <a:chOff x="3285" y="2750"/>
            <a:chExt cx="232" cy="215"/>
          </a:xfrm>
          <a:solidFill>
            <a:schemeClr val="accent2"/>
          </a:solidFill>
        </p:grpSpPr>
        <p:sp>
          <p:nvSpPr>
            <p:cNvPr id="39" name="Freeform 216">
              <a:extLst>
                <a:ext uri="{FF2B5EF4-FFF2-40B4-BE49-F238E27FC236}">
                  <a16:creationId xmlns:a16="http://schemas.microsoft.com/office/drawing/2014/main" id="{84F59E72-5651-4175-A9BD-3C435395DEFA}"/>
                </a:ext>
              </a:extLst>
            </p:cNvPr>
            <p:cNvSpPr>
              <a:spLocks/>
            </p:cNvSpPr>
            <p:nvPr/>
          </p:nvSpPr>
          <p:spPr bwMode="auto">
            <a:xfrm>
              <a:off x="3475" y="2750"/>
              <a:ext cx="26" cy="26"/>
            </a:xfrm>
            <a:custGeom>
              <a:avLst/>
              <a:gdLst>
                <a:gd name="T0" fmla="*/ 42 w 42"/>
                <a:gd name="T1" fmla="*/ 42 h 42"/>
                <a:gd name="T2" fmla="*/ 42 w 42"/>
                <a:gd name="T3" fmla="*/ 42 h 42"/>
                <a:gd name="T4" fmla="*/ 42 w 42"/>
                <a:gd name="T5" fmla="*/ 0 h 42"/>
                <a:gd name="T6" fmla="*/ 0 w 42"/>
                <a:gd name="T7" fmla="*/ 0 h 42"/>
                <a:gd name="T8" fmla="*/ 42 w 42"/>
                <a:gd name="T9" fmla="*/ 42 h 42"/>
              </a:gdLst>
              <a:ahLst/>
              <a:cxnLst>
                <a:cxn ang="0">
                  <a:pos x="T0" y="T1"/>
                </a:cxn>
                <a:cxn ang="0">
                  <a:pos x="T2" y="T3"/>
                </a:cxn>
                <a:cxn ang="0">
                  <a:pos x="T4" y="T5"/>
                </a:cxn>
                <a:cxn ang="0">
                  <a:pos x="T6" y="T7"/>
                </a:cxn>
                <a:cxn ang="0">
                  <a:pos x="T8" y="T9"/>
                </a:cxn>
              </a:cxnLst>
              <a:rect l="0" t="0" r="r" b="b"/>
              <a:pathLst>
                <a:path w="42" h="42">
                  <a:moveTo>
                    <a:pt x="42" y="42"/>
                  </a:moveTo>
                  <a:lnTo>
                    <a:pt x="42" y="42"/>
                  </a:lnTo>
                  <a:lnTo>
                    <a:pt x="42" y="0"/>
                  </a:lnTo>
                  <a:lnTo>
                    <a:pt x="0" y="0"/>
                  </a:lnTo>
                  <a:cubicBezTo>
                    <a:pt x="17" y="10"/>
                    <a:pt x="32" y="24"/>
                    <a:pt x="42" y="4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217">
              <a:extLst>
                <a:ext uri="{FF2B5EF4-FFF2-40B4-BE49-F238E27FC236}">
                  <a16:creationId xmlns:a16="http://schemas.microsoft.com/office/drawing/2014/main" id="{FEF89BAD-D3CD-4586-A1E1-9C50905B8860}"/>
                </a:ext>
              </a:extLst>
            </p:cNvPr>
            <p:cNvSpPr>
              <a:spLocks/>
            </p:cNvSpPr>
            <p:nvPr/>
          </p:nvSpPr>
          <p:spPr bwMode="auto">
            <a:xfrm>
              <a:off x="3494" y="2839"/>
              <a:ext cx="7" cy="10"/>
            </a:xfrm>
            <a:custGeom>
              <a:avLst/>
              <a:gdLst>
                <a:gd name="T0" fmla="*/ 10 w 10"/>
                <a:gd name="T1" fmla="*/ 0 h 16"/>
                <a:gd name="T2" fmla="*/ 10 w 10"/>
                <a:gd name="T3" fmla="*/ 0 h 16"/>
                <a:gd name="T4" fmla="*/ 0 w 10"/>
                <a:gd name="T5" fmla="*/ 16 h 16"/>
                <a:gd name="T6" fmla="*/ 10 w 10"/>
                <a:gd name="T7" fmla="*/ 16 h 16"/>
                <a:gd name="T8" fmla="*/ 10 w 10"/>
                <a:gd name="T9" fmla="*/ 0 h 16"/>
              </a:gdLst>
              <a:ahLst/>
              <a:cxnLst>
                <a:cxn ang="0">
                  <a:pos x="T0" y="T1"/>
                </a:cxn>
                <a:cxn ang="0">
                  <a:pos x="T2" y="T3"/>
                </a:cxn>
                <a:cxn ang="0">
                  <a:pos x="T4" y="T5"/>
                </a:cxn>
                <a:cxn ang="0">
                  <a:pos x="T6" y="T7"/>
                </a:cxn>
                <a:cxn ang="0">
                  <a:pos x="T8" y="T9"/>
                </a:cxn>
              </a:cxnLst>
              <a:rect l="0" t="0" r="r" b="b"/>
              <a:pathLst>
                <a:path w="10" h="16">
                  <a:moveTo>
                    <a:pt x="10" y="0"/>
                  </a:moveTo>
                  <a:lnTo>
                    <a:pt x="10" y="0"/>
                  </a:lnTo>
                  <a:cubicBezTo>
                    <a:pt x="7" y="6"/>
                    <a:pt x="3" y="11"/>
                    <a:pt x="0" y="16"/>
                  </a:cubicBezTo>
                  <a:lnTo>
                    <a:pt x="10" y="16"/>
                  </a:lnTo>
                  <a:lnTo>
                    <a:pt x="1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218">
              <a:extLst>
                <a:ext uri="{FF2B5EF4-FFF2-40B4-BE49-F238E27FC236}">
                  <a16:creationId xmlns:a16="http://schemas.microsoft.com/office/drawing/2014/main" id="{445D8F16-8D6F-49E4-8094-E0AC73C2EA5C}"/>
                </a:ext>
              </a:extLst>
            </p:cNvPr>
            <p:cNvSpPr>
              <a:spLocks/>
            </p:cNvSpPr>
            <p:nvPr/>
          </p:nvSpPr>
          <p:spPr bwMode="auto">
            <a:xfrm>
              <a:off x="3285" y="2750"/>
              <a:ext cx="126" cy="149"/>
            </a:xfrm>
            <a:custGeom>
              <a:avLst/>
              <a:gdLst>
                <a:gd name="T0" fmla="*/ 202 w 202"/>
                <a:gd name="T1" fmla="*/ 0 h 240"/>
                <a:gd name="T2" fmla="*/ 202 w 202"/>
                <a:gd name="T3" fmla="*/ 0 h 240"/>
                <a:gd name="T4" fmla="*/ 0 w 202"/>
                <a:gd name="T5" fmla="*/ 0 h 240"/>
                <a:gd name="T6" fmla="*/ 0 w 202"/>
                <a:gd name="T7" fmla="*/ 240 h 240"/>
                <a:gd name="T8" fmla="*/ 160 w 202"/>
                <a:gd name="T9" fmla="*/ 240 h 240"/>
                <a:gd name="T10" fmla="*/ 160 w 202"/>
                <a:gd name="T11" fmla="*/ 213 h 240"/>
                <a:gd name="T12" fmla="*/ 164 w 202"/>
                <a:gd name="T13" fmla="*/ 192 h 240"/>
                <a:gd name="T14" fmla="*/ 176 w 202"/>
                <a:gd name="T15" fmla="*/ 175 h 240"/>
                <a:gd name="T16" fmla="*/ 181 w 202"/>
                <a:gd name="T17" fmla="*/ 171 h 240"/>
                <a:gd name="T18" fmla="*/ 147 w 202"/>
                <a:gd name="T19" fmla="*/ 93 h 240"/>
                <a:gd name="T20" fmla="*/ 202 w 202"/>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40">
                  <a:moveTo>
                    <a:pt x="202" y="0"/>
                  </a:moveTo>
                  <a:lnTo>
                    <a:pt x="202" y="0"/>
                  </a:lnTo>
                  <a:lnTo>
                    <a:pt x="0" y="0"/>
                  </a:lnTo>
                  <a:lnTo>
                    <a:pt x="0" y="240"/>
                  </a:lnTo>
                  <a:lnTo>
                    <a:pt x="160" y="240"/>
                  </a:lnTo>
                  <a:lnTo>
                    <a:pt x="160" y="213"/>
                  </a:lnTo>
                  <a:cubicBezTo>
                    <a:pt x="160" y="206"/>
                    <a:pt x="162" y="199"/>
                    <a:pt x="164" y="192"/>
                  </a:cubicBezTo>
                  <a:cubicBezTo>
                    <a:pt x="167" y="186"/>
                    <a:pt x="171" y="180"/>
                    <a:pt x="176" y="175"/>
                  </a:cubicBezTo>
                  <a:cubicBezTo>
                    <a:pt x="177" y="174"/>
                    <a:pt x="179" y="173"/>
                    <a:pt x="181" y="171"/>
                  </a:cubicBezTo>
                  <a:cubicBezTo>
                    <a:pt x="160" y="152"/>
                    <a:pt x="147" y="124"/>
                    <a:pt x="147" y="93"/>
                  </a:cubicBezTo>
                  <a:cubicBezTo>
                    <a:pt x="147" y="53"/>
                    <a:pt x="169" y="18"/>
                    <a:pt x="202"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219">
              <a:extLst>
                <a:ext uri="{FF2B5EF4-FFF2-40B4-BE49-F238E27FC236}">
                  <a16:creationId xmlns:a16="http://schemas.microsoft.com/office/drawing/2014/main" id="{F5D41057-EC21-4DDC-8A46-7A1D393B943D}"/>
                </a:ext>
              </a:extLst>
            </p:cNvPr>
            <p:cNvSpPr>
              <a:spLocks/>
            </p:cNvSpPr>
            <p:nvPr/>
          </p:nvSpPr>
          <p:spPr bwMode="auto">
            <a:xfrm>
              <a:off x="3393" y="2758"/>
              <a:ext cx="99" cy="91"/>
            </a:xfrm>
            <a:custGeom>
              <a:avLst/>
              <a:gdLst>
                <a:gd name="T0" fmla="*/ 0 w 159"/>
                <a:gd name="T1" fmla="*/ 80 h 147"/>
                <a:gd name="T2" fmla="*/ 0 w 159"/>
                <a:gd name="T3" fmla="*/ 80 h 147"/>
                <a:gd name="T4" fmla="*/ 36 w 159"/>
                <a:gd name="T5" fmla="*/ 147 h 147"/>
                <a:gd name="T6" fmla="*/ 39 w 159"/>
                <a:gd name="T7" fmla="*/ 147 h 147"/>
                <a:gd name="T8" fmla="*/ 39 w 159"/>
                <a:gd name="T9" fmla="*/ 114 h 147"/>
                <a:gd name="T10" fmla="*/ 27 w 159"/>
                <a:gd name="T11" fmla="*/ 80 h 147"/>
                <a:gd name="T12" fmla="*/ 79 w 159"/>
                <a:gd name="T13" fmla="*/ 28 h 147"/>
                <a:gd name="T14" fmla="*/ 132 w 159"/>
                <a:gd name="T15" fmla="*/ 80 h 147"/>
                <a:gd name="T16" fmla="*/ 119 w 159"/>
                <a:gd name="T17" fmla="*/ 114 h 147"/>
                <a:gd name="T18" fmla="*/ 119 w 159"/>
                <a:gd name="T19" fmla="*/ 147 h 147"/>
                <a:gd name="T20" fmla="*/ 124 w 159"/>
                <a:gd name="T21" fmla="*/ 147 h 147"/>
                <a:gd name="T22" fmla="*/ 159 w 159"/>
                <a:gd name="T23" fmla="*/ 80 h 147"/>
                <a:gd name="T24" fmla="*/ 79 w 159"/>
                <a:gd name="T25" fmla="*/ 0 h 147"/>
                <a:gd name="T26" fmla="*/ 0 w 159"/>
                <a:gd name="T27" fmla="*/ 8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147">
                  <a:moveTo>
                    <a:pt x="0" y="80"/>
                  </a:moveTo>
                  <a:lnTo>
                    <a:pt x="0" y="80"/>
                  </a:lnTo>
                  <a:cubicBezTo>
                    <a:pt x="0" y="108"/>
                    <a:pt x="14" y="133"/>
                    <a:pt x="36" y="147"/>
                  </a:cubicBezTo>
                  <a:cubicBezTo>
                    <a:pt x="37" y="147"/>
                    <a:pt x="38" y="147"/>
                    <a:pt x="39" y="147"/>
                  </a:cubicBezTo>
                  <a:lnTo>
                    <a:pt x="39" y="114"/>
                  </a:lnTo>
                  <a:cubicBezTo>
                    <a:pt x="32" y="105"/>
                    <a:pt x="27" y="93"/>
                    <a:pt x="27" y="80"/>
                  </a:cubicBezTo>
                  <a:cubicBezTo>
                    <a:pt x="27" y="51"/>
                    <a:pt x="50" y="28"/>
                    <a:pt x="79" y="28"/>
                  </a:cubicBezTo>
                  <a:cubicBezTo>
                    <a:pt x="108" y="28"/>
                    <a:pt x="132" y="51"/>
                    <a:pt x="132" y="80"/>
                  </a:cubicBezTo>
                  <a:cubicBezTo>
                    <a:pt x="132" y="93"/>
                    <a:pt x="127" y="105"/>
                    <a:pt x="119" y="114"/>
                  </a:cubicBezTo>
                  <a:lnTo>
                    <a:pt x="119" y="147"/>
                  </a:lnTo>
                  <a:lnTo>
                    <a:pt x="124" y="147"/>
                  </a:lnTo>
                  <a:cubicBezTo>
                    <a:pt x="145" y="133"/>
                    <a:pt x="159" y="108"/>
                    <a:pt x="159" y="80"/>
                  </a:cubicBezTo>
                  <a:cubicBezTo>
                    <a:pt x="159" y="36"/>
                    <a:pt x="123" y="0"/>
                    <a:pt x="79" y="0"/>
                  </a:cubicBezTo>
                  <a:cubicBezTo>
                    <a:pt x="35" y="0"/>
                    <a:pt x="0" y="36"/>
                    <a:pt x="0" y="80"/>
                  </a:cubicBezTo>
                  <a:close/>
                </a:path>
              </a:pathLst>
            </a:custGeom>
            <a:solidFill>
              <a:srgbClr val="5C005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3" name="Freeform 220">
              <a:extLst>
                <a:ext uri="{FF2B5EF4-FFF2-40B4-BE49-F238E27FC236}">
                  <a16:creationId xmlns:a16="http://schemas.microsoft.com/office/drawing/2014/main" id="{19B337FB-CAA5-49C5-82A3-4DEECEAAF82C}"/>
                </a:ext>
              </a:extLst>
            </p:cNvPr>
            <p:cNvSpPr>
              <a:spLocks/>
            </p:cNvSpPr>
            <p:nvPr/>
          </p:nvSpPr>
          <p:spPr bwMode="auto">
            <a:xfrm>
              <a:off x="3401" y="2799"/>
              <a:ext cx="116" cy="166"/>
            </a:xfrm>
            <a:custGeom>
              <a:avLst/>
              <a:gdLst>
                <a:gd name="T0" fmla="*/ 183 w 187"/>
                <a:gd name="T1" fmla="*/ 110 h 266"/>
                <a:gd name="T2" fmla="*/ 183 w 187"/>
                <a:gd name="T3" fmla="*/ 110 h 266"/>
                <a:gd name="T4" fmla="*/ 173 w 187"/>
                <a:gd name="T5" fmla="*/ 106 h 266"/>
                <a:gd name="T6" fmla="*/ 118 w 187"/>
                <a:gd name="T7" fmla="*/ 106 h 266"/>
                <a:gd name="T8" fmla="*/ 80 w 187"/>
                <a:gd name="T9" fmla="*/ 106 h 266"/>
                <a:gd name="T10" fmla="*/ 80 w 187"/>
                <a:gd name="T11" fmla="*/ 92 h 266"/>
                <a:gd name="T12" fmla="*/ 80 w 187"/>
                <a:gd name="T13" fmla="*/ 64 h 266"/>
                <a:gd name="T14" fmla="*/ 80 w 187"/>
                <a:gd name="T15" fmla="*/ 13 h 266"/>
                <a:gd name="T16" fmla="*/ 76 w 187"/>
                <a:gd name="T17" fmla="*/ 4 h 266"/>
                <a:gd name="T18" fmla="*/ 67 w 187"/>
                <a:gd name="T19" fmla="*/ 0 h 266"/>
                <a:gd name="T20" fmla="*/ 57 w 187"/>
                <a:gd name="T21" fmla="*/ 4 h 266"/>
                <a:gd name="T22" fmla="*/ 53 w 187"/>
                <a:gd name="T23" fmla="*/ 13 h 266"/>
                <a:gd name="T24" fmla="*/ 53 w 187"/>
                <a:gd name="T25" fmla="*/ 64 h 266"/>
                <a:gd name="T26" fmla="*/ 53 w 187"/>
                <a:gd name="T27" fmla="*/ 92 h 266"/>
                <a:gd name="T28" fmla="*/ 53 w 187"/>
                <a:gd name="T29" fmla="*/ 119 h 266"/>
                <a:gd name="T30" fmla="*/ 53 w 187"/>
                <a:gd name="T31" fmla="*/ 173 h 266"/>
                <a:gd name="T32" fmla="*/ 49 w 187"/>
                <a:gd name="T33" fmla="*/ 183 h 266"/>
                <a:gd name="T34" fmla="*/ 40 w 187"/>
                <a:gd name="T35" fmla="*/ 186 h 266"/>
                <a:gd name="T36" fmla="*/ 30 w 187"/>
                <a:gd name="T37" fmla="*/ 183 h 266"/>
                <a:gd name="T38" fmla="*/ 27 w 187"/>
                <a:gd name="T39" fmla="*/ 173 h 266"/>
                <a:gd name="T40" fmla="*/ 27 w 187"/>
                <a:gd name="T41" fmla="*/ 112 h 266"/>
                <a:gd name="T42" fmla="*/ 27 w 187"/>
                <a:gd name="T43" fmla="*/ 106 h 266"/>
                <a:gd name="T44" fmla="*/ 18 w 187"/>
                <a:gd name="T45" fmla="*/ 108 h 266"/>
                <a:gd name="T46" fmla="*/ 16 w 187"/>
                <a:gd name="T47" fmla="*/ 109 h 266"/>
                <a:gd name="T48" fmla="*/ 8 w 187"/>
                <a:gd name="T49" fmla="*/ 114 h 266"/>
                <a:gd name="T50" fmla="*/ 2 w 187"/>
                <a:gd name="T51" fmla="*/ 123 h 266"/>
                <a:gd name="T52" fmla="*/ 0 w 187"/>
                <a:gd name="T53" fmla="*/ 133 h 266"/>
                <a:gd name="T54" fmla="*/ 0 w 187"/>
                <a:gd name="T55" fmla="*/ 173 h 266"/>
                <a:gd name="T56" fmla="*/ 7 w 187"/>
                <a:gd name="T57" fmla="*/ 210 h 266"/>
                <a:gd name="T58" fmla="*/ 27 w 187"/>
                <a:gd name="T59" fmla="*/ 239 h 266"/>
                <a:gd name="T60" fmla="*/ 57 w 187"/>
                <a:gd name="T61" fmla="*/ 259 h 266"/>
                <a:gd name="T62" fmla="*/ 93 w 187"/>
                <a:gd name="T63" fmla="*/ 266 h 266"/>
                <a:gd name="T64" fmla="*/ 130 w 187"/>
                <a:gd name="T65" fmla="*/ 259 h 266"/>
                <a:gd name="T66" fmla="*/ 159 w 187"/>
                <a:gd name="T67" fmla="*/ 239 h 266"/>
                <a:gd name="T68" fmla="*/ 179 w 187"/>
                <a:gd name="T69" fmla="*/ 210 h 266"/>
                <a:gd name="T70" fmla="*/ 187 w 187"/>
                <a:gd name="T71" fmla="*/ 173 h 266"/>
                <a:gd name="T72" fmla="*/ 187 w 187"/>
                <a:gd name="T73" fmla="*/ 120 h 266"/>
                <a:gd name="T74" fmla="*/ 183 w 187"/>
                <a:gd name="T75" fmla="*/ 11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7" h="266">
                  <a:moveTo>
                    <a:pt x="183" y="110"/>
                  </a:moveTo>
                  <a:lnTo>
                    <a:pt x="183" y="110"/>
                  </a:lnTo>
                  <a:cubicBezTo>
                    <a:pt x="180" y="108"/>
                    <a:pt x="177" y="106"/>
                    <a:pt x="173" y="106"/>
                  </a:cubicBezTo>
                  <a:lnTo>
                    <a:pt x="118" y="106"/>
                  </a:lnTo>
                  <a:lnTo>
                    <a:pt x="80" y="106"/>
                  </a:lnTo>
                  <a:lnTo>
                    <a:pt x="80" y="92"/>
                  </a:lnTo>
                  <a:lnTo>
                    <a:pt x="80" y="64"/>
                  </a:lnTo>
                  <a:lnTo>
                    <a:pt x="80" y="13"/>
                  </a:lnTo>
                  <a:cubicBezTo>
                    <a:pt x="80" y="10"/>
                    <a:pt x="79" y="6"/>
                    <a:pt x="76" y="4"/>
                  </a:cubicBezTo>
                  <a:cubicBezTo>
                    <a:pt x="73" y="1"/>
                    <a:pt x="70" y="0"/>
                    <a:pt x="67" y="0"/>
                  </a:cubicBezTo>
                  <a:cubicBezTo>
                    <a:pt x="63" y="0"/>
                    <a:pt x="60" y="1"/>
                    <a:pt x="57" y="4"/>
                  </a:cubicBezTo>
                  <a:cubicBezTo>
                    <a:pt x="54" y="6"/>
                    <a:pt x="53" y="10"/>
                    <a:pt x="53" y="13"/>
                  </a:cubicBezTo>
                  <a:lnTo>
                    <a:pt x="53" y="64"/>
                  </a:lnTo>
                  <a:lnTo>
                    <a:pt x="53" y="92"/>
                  </a:lnTo>
                  <a:lnTo>
                    <a:pt x="53" y="119"/>
                  </a:lnTo>
                  <a:lnTo>
                    <a:pt x="53" y="173"/>
                  </a:lnTo>
                  <a:cubicBezTo>
                    <a:pt x="53" y="177"/>
                    <a:pt x="52" y="180"/>
                    <a:pt x="49" y="183"/>
                  </a:cubicBezTo>
                  <a:cubicBezTo>
                    <a:pt x="47" y="185"/>
                    <a:pt x="43" y="186"/>
                    <a:pt x="40" y="186"/>
                  </a:cubicBezTo>
                  <a:cubicBezTo>
                    <a:pt x="36" y="186"/>
                    <a:pt x="33" y="185"/>
                    <a:pt x="30" y="183"/>
                  </a:cubicBezTo>
                  <a:cubicBezTo>
                    <a:pt x="28" y="180"/>
                    <a:pt x="27" y="177"/>
                    <a:pt x="27" y="173"/>
                  </a:cubicBezTo>
                  <a:lnTo>
                    <a:pt x="27" y="112"/>
                  </a:lnTo>
                  <a:lnTo>
                    <a:pt x="27" y="106"/>
                  </a:lnTo>
                  <a:cubicBezTo>
                    <a:pt x="23" y="106"/>
                    <a:pt x="21" y="107"/>
                    <a:pt x="18" y="108"/>
                  </a:cubicBezTo>
                  <a:cubicBezTo>
                    <a:pt x="17" y="108"/>
                    <a:pt x="17" y="108"/>
                    <a:pt x="16" y="109"/>
                  </a:cubicBezTo>
                  <a:cubicBezTo>
                    <a:pt x="13" y="110"/>
                    <a:pt x="10" y="112"/>
                    <a:pt x="8" y="114"/>
                  </a:cubicBezTo>
                  <a:cubicBezTo>
                    <a:pt x="5" y="117"/>
                    <a:pt x="3" y="120"/>
                    <a:pt x="2" y="123"/>
                  </a:cubicBezTo>
                  <a:cubicBezTo>
                    <a:pt x="1" y="126"/>
                    <a:pt x="0" y="129"/>
                    <a:pt x="0" y="133"/>
                  </a:cubicBezTo>
                  <a:lnTo>
                    <a:pt x="0" y="173"/>
                  </a:lnTo>
                  <a:cubicBezTo>
                    <a:pt x="0" y="186"/>
                    <a:pt x="2" y="198"/>
                    <a:pt x="7" y="210"/>
                  </a:cubicBezTo>
                  <a:cubicBezTo>
                    <a:pt x="12" y="221"/>
                    <a:pt x="19" y="231"/>
                    <a:pt x="27" y="239"/>
                  </a:cubicBezTo>
                  <a:cubicBezTo>
                    <a:pt x="36" y="248"/>
                    <a:pt x="46" y="254"/>
                    <a:pt x="57" y="259"/>
                  </a:cubicBezTo>
                  <a:cubicBezTo>
                    <a:pt x="68" y="264"/>
                    <a:pt x="80" y="266"/>
                    <a:pt x="93" y="266"/>
                  </a:cubicBezTo>
                  <a:cubicBezTo>
                    <a:pt x="106" y="266"/>
                    <a:pt x="118" y="264"/>
                    <a:pt x="130" y="259"/>
                  </a:cubicBezTo>
                  <a:cubicBezTo>
                    <a:pt x="141" y="254"/>
                    <a:pt x="151" y="248"/>
                    <a:pt x="159" y="239"/>
                  </a:cubicBezTo>
                  <a:cubicBezTo>
                    <a:pt x="168" y="231"/>
                    <a:pt x="174" y="221"/>
                    <a:pt x="179" y="210"/>
                  </a:cubicBezTo>
                  <a:cubicBezTo>
                    <a:pt x="184" y="198"/>
                    <a:pt x="187" y="186"/>
                    <a:pt x="187" y="173"/>
                  </a:cubicBezTo>
                  <a:lnTo>
                    <a:pt x="187" y="120"/>
                  </a:lnTo>
                  <a:cubicBezTo>
                    <a:pt x="187" y="116"/>
                    <a:pt x="185" y="113"/>
                    <a:pt x="183" y="11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EF727B9B-8D2D-4AA1-B8B1-3208C77E0B82}"/>
              </a:ext>
            </a:extLst>
          </p:cNvPr>
          <p:cNvGrpSpPr/>
          <p:nvPr/>
        </p:nvGrpSpPr>
        <p:grpSpPr>
          <a:xfrm>
            <a:off x="658223" y="3201302"/>
            <a:ext cx="362250" cy="362252"/>
            <a:chOff x="852215" y="4202879"/>
            <a:chExt cx="505172" cy="505175"/>
          </a:xfrm>
        </p:grpSpPr>
        <p:sp>
          <p:nvSpPr>
            <p:cNvPr id="45" name="Freeform 1074">
              <a:extLst>
                <a:ext uri="{FF2B5EF4-FFF2-40B4-BE49-F238E27FC236}">
                  <a16:creationId xmlns:a16="http://schemas.microsoft.com/office/drawing/2014/main" id="{01256469-0A47-4D07-A890-C4009B796D5D}"/>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6" name="Freeform 1075">
              <a:extLst>
                <a:ext uri="{FF2B5EF4-FFF2-40B4-BE49-F238E27FC236}">
                  <a16:creationId xmlns:a16="http://schemas.microsoft.com/office/drawing/2014/main" id="{3B4F731A-1C1A-4462-8534-CCFFF070F462}"/>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7" name="Freeform 1076">
              <a:extLst>
                <a:ext uri="{FF2B5EF4-FFF2-40B4-BE49-F238E27FC236}">
                  <a16:creationId xmlns:a16="http://schemas.microsoft.com/office/drawing/2014/main" id="{A89449E0-DDA1-405C-9209-8B779817626F}"/>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 name="Freeform 1077">
              <a:extLst>
                <a:ext uri="{FF2B5EF4-FFF2-40B4-BE49-F238E27FC236}">
                  <a16:creationId xmlns:a16="http://schemas.microsoft.com/office/drawing/2014/main" id="{A879A8F5-5E13-4C52-9FE9-4F0993A5360F}"/>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 name="Freeform 1078">
              <a:extLst>
                <a:ext uri="{FF2B5EF4-FFF2-40B4-BE49-F238E27FC236}">
                  <a16:creationId xmlns:a16="http://schemas.microsoft.com/office/drawing/2014/main" id="{66DDB43B-E453-42C3-B6B1-DFAACBBAD1E9}"/>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1079">
              <a:extLst>
                <a:ext uri="{FF2B5EF4-FFF2-40B4-BE49-F238E27FC236}">
                  <a16:creationId xmlns:a16="http://schemas.microsoft.com/office/drawing/2014/main" id="{B8DBE6C7-3914-4391-B59D-0513BB186A34}"/>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1" name="Freeform 1080">
              <a:extLst>
                <a:ext uri="{FF2B5EF4-FFF2-40B4-BE49-F238E27FC236}">
                  <a16:creationId xmlns:a16="http://schemas.microsoft.com/office/drawing/2014/main" id="{970AFF69-B58B-4338-89FB-ACF4798E3305}"/>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2" name="Freeform 1081">
              <a:extLst>
                <a:ext uri="{FF2B5EF4-FFF2-40B4-BE49-F238E27FC236}">
                  <a16:creationId xmlns:a16="http://schemas.microsoft.com/office/drawing/2014/main" id="{0711C60F-8CB6-48C4-BFBD-ED0EB657544B}"/>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3" name="Freeform 1082">
              <a:extLst>
                <a:ext uri="{FF2B5EF4-FFF2-40B4-BE49-F238E27FC236}">
                  <a16:creationId xmlns:a16="http://schemas.microsoft.com/office/drawing/2014/main" id="{17C23399-3D7A-42AE-B6BD-DE8C94204A40}"/>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7C61296D-0AD0-41FF-8E51-067302CC8416}"/>
              </a:ext>
            </a:extLst>
          </p:cNvPr>
          <p:cNvGrpSpPr/>
          <p:nvPr/>
        </p:nvGrpSpPr>
        <p:grpSpPr>
          <a:xfrm>
            <a:off x="655474" y="2321934"/>
            <a:ext cx="371446" cy="370039"/>
            <a:chOff x="2447831" y="1484223"/>
            <a:chExt cx="419100" cy="417513"/>
          </a:xfrm>
        </p:grpSpPr>
        <p:sp>
          <p:nvSpPr>
            <p:cNvPr id="55" name="Freeform 286">
              <a:extLst>
                <a:ext uri="{FF2B5EF4-FFF2-40B4-BE49-F238E27FC236}">
                  <a16:creationId xmlns:a16="http://schemas.microsoft.com/office/drawing/2014/main" id="{3753D3DB-9451-4D83-96B6-81DA5C24B4FD}"/>
                </a:ext>
              </a:extLst>
            </p:cNvPr>
            <p:cNvSpPr>
              <a:spLocks noEditPoints="1"/>
            </p:cNvSpPr>
            <p:nvPr/>
          </p:nvSpPr>
          <p:spPr bwMode="auto">
            <a:xfrm>
              <a:off x="2447831" y="1484223"/>
              <a:ext cx="419100" cy="41751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287">
              <a:extLst>
                <a:ext uri="{FF2B5EF4-FFF2-40B4-BE49-F238E27FC236}">
                  <a16:creationId xmlns:a16="http://schemas.microsoft.com/office/drawing/2014/main" id="{68A43D34-1B42-4CF0-90A1-344F73EE5426}"/>
                </a:ext>
              </a:extLst>
            </p:cNvPr>
            <p:cNvSpPr>
              <a:spLocks/>
            </p:cNvSpPr>
            <p:nvPr/>
          </p:nvSpPr>
          <p:spPr bwMode="auto">
            <a:xfrm>
              <a:off x="2474819" y="1790611"/>
              <a:ext cx="84138" cy="84138"/>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5C005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288">
              <a:extLst>
                <a:ext uri="{FF2B5EF4-FFF2-40B4-BE49-F238E27FC236}">
                  <a16:creationId xmlns:a16="http://schemas.microsoft.com/office/drawing/2014/main" id="{15C48415-A66F-45E3-93B4-376C9097D6BC}"/>
                </a:ext>
              </a:extLst>
            </p:cNvPr>
            <p:cNvSpPr>
              <a:spLocks/>
            </p:cNvSpPr>
            <p:nvPr/>
          </p:nvSpPr>
          <p:spPr bwMode="auto">
            <a:xfrm>
              <a:off x="2755806" y="1790611"/>
              <a:ext cx="84138" cy="8413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5C005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289">
              <a:extLst>
                <a:ext uri="{FF2B5EF4-FFF2-40B4-BE49-F238E27FC236}">
                  <a16:creationId xmlns:a16="http://schemas.microsoft.com/office/drawing/2014/main" id="{01E7D6E4-C0AB-43BF-A1B6-8EA0FBD25242}"/>
                </a:ext>
              </a:extLst>
            </p:cNvPr>
            <p:cNvSpPr>
              <a:spLocks/>
            </p:cNvSpPr>
            <p:nvPr/>
          </p:nvSpPr>
          <p:spPr bwMode="auto">
            <a:xfrm>
              <a:off x="2610864" y="1509622"/>
              <a:ext cx="91029" cy="91029"/>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5C005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79135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11E54D-266C-491E-93FA-A3E77426047D}"/>
              </a:ext>
            </a:extLst>
          </p:cNvPr>
          <p:cNvSpPr>
            <a:spLocks noGrp="1"/>
          </p:cNvSpPr>
          <p:nvPr>
            <p:ph type="ctrTitle"/>
          </p:nvPr>
        </p:nvSpPr>
        <p:spPr>
          <a:xfrm>
            <a:off x="546351" y="433545"/>
            <a:ext cx="11139854" cy="930447"/>
          </a:xfrm>
        </p:spPr>
        <p:txBody>
          <a:bodyPr>
            <a:normAutofit/>
          </a:bodyPr>
          <a:lstStyle/>
          <a:p>
            <a:r>
              <a:rPr lang="en-US" sz="5400">
                <a:solidFill>
                  <a:srgbClr val="FFFFFF"/>
                </a:solidFill>
              </a:rPr>
              <a:t>Open Doors with the Power Platform</a:t>
            </a:r>
          </a:p>
        </p:txBody>
      </p:sp>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descr="Image result for dynamics 365">
            <a:extLst>
              <a:ext uri="{FF2B5EF4-FFF2-40B4-BE49-F238E27FC236}">
                <a16:creationId xmlns:a16="http://schemas.microsoft.com/office/drawing/2014/main" id="{4527E432-DEF4-4A69-92BC-56D79ACAA5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76" r="10036" b="-3"/>
          <a:stretch/>
        </p:blipFill>
        <p:spPr bwMode="auto">
          <a:xfrm>
            <a:off x="332240" y="2426818"/>
            <a:ext cx="5454571"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19551A-CE04-4049-9D00-FB18D9B3AB7A}"/>
              </a:ext>
            </a:extLst>
          </p:cNvPr>
          <p:cNvPicPr>
            <a:picLocks noChangeAspect="1"/>
          </p:cNvPicPr>
          <p:nvPr/>
        </p:nvPicPr>
        <p:blipFill rotWithShape="1">
          <a:blip r:embed="rId3"/>
          <a:srcRect t="3834" b="47294"/>
          <a:stretch/>
        </p:blipFill>
        <p:spPr>
          <a:xfrm>
            <a:off x="6445073" y="3885040"/>
            <a:ext cx="5455917" cy="1173226"/>
          </a:xfrm>
          <a:prstGeom prst="rect">
            <a:avLst/>
          </a:prstGeom>
        </p:spPr>
      </p:pic>
    </p:spTree>
    <p:extLst>
      <p:ext uri="{BB962C8B-B14F-4D97-AF65-F5344CB8AC3E}">
        <p14:creationId xmlns:p14="http://schemas.microsoft.com/office/powerpoint/2010/main" val="1821650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58154E-EDA1-49B6-97AC-B60130B79624}"/>
              </a:ext>
            </a:extLst>
          </p:cNvPr>
          <p:cNvSpPr>
            <a:spLocks noGrp="1"/>
          </p:cNvSpPr>
          <p:nvPr>
            <p:ph type="title"/>
          </p:nvPr>
        </p:nvSpPr>
        <p:spPr/>
        <p:txBody>
          <a:bodyPr/>
          <a:lstStyle/>
          <a:p>
            <a:r>
              <a:rPr lang="en-US" sz="3600" dirty="0">
                <a:latin typeface="Segoe UI  "/>
              </a:rPr>
              <a:t>Customize, extend, and build all the apps you need</a:t>
            </a:r>
          </a:p>
        </p:txBody>
      </p:sp>
      <p:sp>
        <p:nvSpPr>
          <p:cNvPr id="28" name="Title 3">
            <a:extLst>
              <a:ext uri="{FF2B5EF4-FFF2-40B4-BE49-F238E27FC236}">
                <a16:creationId xmlns:a16="http://schemas.microsoft.com/office/drawing/2014/main" id="{CAE27626-87DE-4B03-9C91-E437B940F140}"/>
              </a:ext>
            </a:extLst>
          </p:cNvPr>
          <p:cNvSpPr txBox="1">
            <a:spLocks/>
          </p:cNvSpPr>
          <p:nvPr/>
        </p:nvSpPr>
        <p:spPr>
          <a:xfrm>
            <a:off x="269240" y="1030953"/>
            <a:ext cx="11353932" cy="276999"/>
          </a:xfrm>
          <a:prstGeom prst="rect">
            <a:avLst/>
          </a:prstGeom>
        </p:spPr>
        <p:txBody>
          <a:bodyPr vert="horz" wrap="square" lIns="146304" tIns="0" rIns="146304" bIns="0" rtlCol="0" anchor="t">
            <a:sp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7EFF"/>
                </a:solidFill>
                <a:effectLst/>
                <a:uLnTx/>
                <a:uFillTx/>
                <a:latin typeface="Segoe UI Semilight"/>
                <a:ea typeface="+mn-ea"/>
                <a:cs typeface="Segoe UI Semibold" panose="020B0702040204020203" pitchFamily="34" charset="0"/>
              </a:rPr>
              <a:t>Seamless Dynamics 365, Office 365, and Azure integration along with connectors to more than 250 data sources</a:t>
            </a:r>
          </a:p>
        </p:txBody>
      </p:sp>
      <p:sp>
        <p:nvSpPr>
          <p:cNvPr id="18" name="Freeform: Shape 17">
            <a:extLst>
              <a:ext uri="{FF2B5EF4-FFF2-40B4-BE49-F238E27FC236}">
                <a16:creationId xmlns:a16="http://schemas.microsoft.com/office/drawing/2014/main" id="{016D4EEC-0477-410C-804A-7C776F83F100}"/>
              </a:ext>
            </a:extLst>
          </p:cNvPr>
          <p:cNvSpPr/>
          <p:nvPr/>
        </p:nvSpPr>
        <p:spPr bwMode="auto">
          <a:xfrm>
            <a:off x="3927524" y="4700623"/>
            <a:ext cx="3828281" cy="1865866"/>
          </a:xfrm>
          <a:custGeom>
            <a:avLst/>
            <a:gdLst>
              <a:gd name="connsiteX0" fmla="*/ 3905046 w 3905046"/>
              <a:gd name="connsiteY0" fmla="*/ 0 h 1903281"/>
              <a:gd name="connsiteX1" fmla="*/ 3905046 w 3905046"/>
              <a:gd name="connsiteY1" fmla="*/ 1903281 h 1903281"/>
              <a:gd name="connsiteX2" fmla="*/ 0 w 3905046"/>
              <a:gd name="connsiteY2" fmla="*/ 1903281 h 1903281"/>
              <a:gd name="connsiteX3" fmla="*/ 0 w 3905046"/>
              <a:gd name="connsiteY3" fmla="*/ 972948 h 1903281"/>
              <a:gd name="connsiteX4" fmla="*/ 3905046 w 3905046"/>
              <a:gd name="connsiteY4" fmla="*/ 0 h 190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046" h="1903281">
                <a:moveTo>
                  <a:pt x="3905046" y="0"/>
                </a:moveTo>
                <a:lnTo>
                  <a:pt x="3905046" y="1903281"/>
                </a:lnTo>
                <a:lnTo>
                  <a:pt x="0" y="1903281"/>
                </a:lnTo>
                <a:lnTo>
                  <a:pt x="0" y="972948"/>
                </a:lnTo>
                <a:lnTo>
                  <a:pt x="3905046" y="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 name="Freeform: Shape 18">
            <a:extLst>
              <a:ext uri="{FF2B5EF4-FFF2-40B4-BE49-F238E27FC236}">
                <a16:creationId xmlns:a16="http://schemas.microsoft.com/office/drawing/2014/main" id="{A87FEC7F-D398-41D5-AEC6-6378CFC122F5}"/>
              </a:ext>
            </a:extLst>
          </p:cNvPr>
          <p:cNvSpPr/>
          <p:nvPr/>
        </p:nvSpPr>
        <p:spPr bwMode="auto">
          <a:xfrm>
            <a:off x="7755806" y="3662419"/>
            <a:ext cx="4166955" cy="2904069"/>
          </a:xfrm>
          <a:custGeom>
            <a:avLst/>
            <a:gdLst>
              <a:gd name="connsiteX0" fmla="*/ 4250511 w 4250511"/>
              <a:gd name="connsiteY0" fmla="*/ 0 h 2962302"/>
              <a:gd name="connsiteX1" fmla="*/ 4250511 w 4250511"/>
              <a:gd name="connsiteY1" fmla="*/ 2962302 h 2962302"/>
              <a:gd name="connsiteX2" fmla="*/ 0 w 4250511"/>
              <a:gd name="connsiteY2" fmla="*/ 2962302 h 2962302"/>
              <a:gd name="connsiteX3" fmla="*/ 0 w 4250511"/>
              <a:gd name="connsiteY3" fmla="*/ 1059021 h 2962302"/>
              <a:gd name="connsiteX4" fmla="*/ 4250511 w 4250511"/>
              <a:gd name="connsiteY4" fmla="*/ 0 h 2962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511" h="2962302">
                <a:moveTo>
                  <a:pt x="4250511" y="0"/>
                </a:moveTo>
                <a:lnTo>
                  <a:pt x="4250511" y="2962302"/>
                </a:lnTo>
                <a:lnTo>
                  <a:pt x="0" y="2962302"/>
                </a:lnTo>
                <a:lnTo>
                  <a:pt x="0" y="1059021"/>
                </a:lnTo>
                <a:lnTo>
                  <a:pt x="4250511" y="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Freeform: Shape 19">
            <a:extLst>
              <a:ext uri="{FF2B5EF4-FFF2-40B4-BE49-F238E27FC236}">
                <a16:creationId xmlns:a16="http://schemas.microsoft.com/office/drawing/2014/main" id="{4533A14A-1A50-47ED-92AE-4D4AF5F1B98C}"/>
              </a:ext>
            </a:extLst>
          </p:cNvPr>
          <p:cNvSpPr/>
          <p:nvPr/>
        </p:nvSpPr>
        <p:spPr bwMode="auto">
          <a:xfrm>
            <a:off x="266921" y="5654445"/>
            <a:ext cx="3660603" cy="912045"/>
          </a:xfrm>
          <a:custGeom>
            <a:avLst/>
            <a:gdLst>
              <a:gd name="connsiteX0" fmla="*/ 3734006 w 3734006"/>
              <a:gd name="connsiteY0" fmla="*/ 0 h 930333"/>
              <a:gd name="connsiteX1" fmla="*/ 3734006 w 3734006"/>
              <a:gd name="connsiteY1" fmla="*/ 930333 h 930333"/>
              <a:gd name="connsiteX2" fmla="*/ 0 w 3734006"/>
              <a:gd name="connsiteY2" fmla="*/ 930333 h 930333"/>
              <a:gd name="connsiteX3" fmla="*/ 3734006 w 3734006"/>
              <a:gd name="connsiteY3" fmla="*/ 0 h 930333"/>
            </a:gdLst>
            <a:ahLst/>
            <a:cxnLst>
              <a:cxn ang="0">
                <a:pos x="connsiteX0" y="connsiteY0"/>
              </a:cxn>
              <a:cxn ang="0">
                <a:pos x="connsiteX1" y="connsiteY1"/>
              </a:cxn>
              <a:cxn ang="0">
                <a:pos x="connsiteX2" y="connsiteY2"/>
              </a:cxn>
              <a:cxn ang="0">
                <a:pos x="connsiteX3" y="connsiteY3"/>
              </a:cxn>
            </a:cxnLst>
            <a:rect l="l" t="t" r="r" b="b"/>
            <a:pathLst>
              <a:path w="3734006" h="930333">
                <a:moveTo>
                  <a:pt x="3734006" y="0"/>
                </a:moveTo>
                <a:lnTo>
                  <a:pt x="3734006" y="930333"/>
                </a:lnTo>
                <a:lnTo>
                  <a:pt x="0" y="930333"/>
                </a:lnTo>
                <a:lnTo>
                  <a:pt x="3734006" y="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 name="Group 6">
            <a:extLst>
              <a:ext uri="{FF2B5EF4-FFF2-40B4-BE49-F238E27FC236}">
                <a16:creationId xmlns:a16="http://schemas.microsoft.com/office/drawing/2014/main" id="{A760772C-191D-4F3E-9061-743BC73F9F51}"/>
              </a:ext>
            </a:extLst>
          </p:cNvPr>
          <p:cNvGrpSpPr/>
          <p:nvPr/>
        </p:nvGrpSpPr>
        <p:grpSpPr>
          <a:xfrm>
            <a:off x="774599" y="1874723"/>
            <a:ext cx="3152925" cy="2902127"/>
            <a:chOff x="774599" y="1874723"/>
            <a:chExt cx="3152925" cy="2902127"/>
          </a:xfrm>
        </p:grpSpPr>
        <p:sp>
          <p:nvSpPr>
            <p:cNvPr id="21" name="Rectangle 20">
              <a:extLst>
                <a:ext uri="{FF2B5EF4-FFF2-40B4-BE49-F238E27FC236}">
                  <a16:creationId xmlns:a16="http://schemas.microsoft.com/office/drawing/2014/main" id="{1AA48AD9-49C6-446C-A9CC-437ECBD98AB2}"/>
                </a:ext>
              </a:extLst>
            </p:cNvPr>
            <p:cNvSpPr/>
            <p:nvPr/>
          </p:nvSpPr>
          <p:spPr bwMode="auto">
            <a:xfrm>
              <a:off x="774599" y="1874723"/>
              <a:ext cx="3152925" cy="2902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Semibold" panose="020B0702040204020203" pitchFamily="34" charset="0"/>
                </a:rPr>
                <a:t>Tailor out-of-the-box solutions, embedded forms and dashboards</a:t>
              </a:r>
              <a:endParaRPr kumimoji="0" lang="en-US" sz="1961"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3" name="Picture 2">
              <a:extLst>
                <a:ext uri="{FF2B5EF4-FFF2-40B4-BE49-F238E27FC236}">
                  <a16:creationId xmlns:a16="http://schemas.microsoft.com/office/drawing/2014/main" id="{88449C62-160E-4212-AF90-73EF5CF5AEB5}"/>
                </a:ext>
              </a:extLst>
            </p:cNvPr>
            <p:cNvPicPr>
              <a:picLocks noChangeAspect="1"/>
            </p:cNvPicPr>
            <p:nvPr/>
          </p:nvPicPr>
          <p:blipFill>
            <a:blip r:embed="rId3"/>
            <a:stretch>
              <a:fillRect/>
            </a:stretch>
          </p:blipFill>
          <p:spPr>
            <a:xfrm>
              <a:off x="961439" y="2858933"/>
              <a:ext cx="2550163" cy="1804623"/>
            </a:xfrm>
            <a:prstGeom prst="rect">
              <a:avLst/>
            </a:prstGeom>
          </p:spPr>
        </p:pic>
        <p:pic>
          <p:nvPicPr>
            <p:cNvPr id="4" name="Picture 3">
              <a:extLst>
                <a:ext uri="{FF2B5EF4-FFF2-40B4-BE49-F238E27FC236}">
                  <a16:creationId xmlns:a16="http://schemas.microsoft.com/office/drawing/2014/main" id="{CA5997A6-F2EC-4FB6-81AC-73AEC0278C7D}"/>
                </a:ext>
              </a:extLst>
            </p:cNvPr>
            <p:cNvPicPr>
              <a:picLocks noChangeAspect="1"/>
            </p:cNvPicPr>
            <p:nvPr/>
          </p:nvPicPr>
          <p:blipFill>
            <a:blip r:embed="rId4"/>
            <a:stretch>
              <a:fillRect/>
            </a:stretch>
          </p:blipFill>
          <p:spPr>
            <a:xfrm>
              <a:off x="3192770" y="3544480"/>
              <a:ext cx="653034" cy="1172039"/>
            </a:xfrm>
            <a:prstGeom prst="rect">
              <a:avLst/>
            </a:prstGeom>
          </p:spPr>
        </p:pic>
      </p:grpSp>
      <p:sp>
        <p:nvSpPr>
          <p:cNvPr id="9" name="TextBox 8">
            <a:extLst>
              <a:ext uri="{FF2B5EF4-FFF2-40B4-BE49-F238E27FC236}">
                <a16:creationId xmlns:a16="http://schemas.microsoft.com/office/drawing/2014/main" id="{FB2C559E-0A02-4F7A-BB04-0F970207639D}"/>
              </a:ext>
            </a:extLst>
          </p:cNvPr>
          <p:cNvSpPr txBox="1"/>
          <p:nvPr/>
        </p:nvSpPr>
        <p:spPr>
          <a:xfrm>
            <a:off x="8305403" y="5775227"/>
            <a:ext cx="2789306" cy="572464"/>
          </a:xfrm>
          <a:prstGeom prst="rect">
            <a:avLst/>
          </a:prstGeom>
          <a:noFill/>
        </p:spPr>
        <p:txBody>
          <a:bodyPr wrap="square" lIns="0" tIns="146304" rIns="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SOPHISTICATION</a:t>
            </a:r>
          </a:p>
        </p:txBody>
      </p:sp>
      <p:grpSp>
        <p:nvGrpSpPr>
          <p:cNvPr id="65" name="Group 64">
            <a:extLst>
              <a:ext uri="{FF2B5EF4-FFF2-40B4-BE49-F238E27FC236}">
                <a16:creationId xmlns:a16="http://schemas.microsoft.com/office/drawing/2014/main" id="{5D9C733D-E647-460C-A26E-C23132DAAAD9}"/>
              </a:ext>
            </a:extLst>
          </p:cNvPr>
          <p:cNvGrpSpPr/>
          <p:nvPr/>
        </p:nvGrpSpPr>
        <p:grpSpPr>
          <a:xfrm>
            <a:off x="8305403" y="1872781"/>
            <a:ext cx="3278683" cy="2904069"/>
            <a:chOff x="8305403" y="1872781"/>
            <a:chExt cx="3278683" cy="2904069"/>
          </a:xfrm>
        </p:grpSpPr>
        <p:sp>
          <p:nvSpPr>
            <p:cNvPr id="24" name="Rectangle 23">
              <a:extLst>
                <a:ext uri="{FF2B5EF4-FFF2-40B4-BE49-F238E27FC236}">
                  <a16:creationId xmlns:a16="http://schemas.microsoft.com/office/drawing/2014/main" id="{DCA66128-4031-4A98-BEFB-E514F65102EB}"/>
                </a:ext>
              </a:extLst>
            </p:cNvPr>
            <p:cNvSpPr/>
            <p:nvPr/>
          </p:nvSpPr>
          <p:spPr bwMode="auto">
            <a:xfrm>
              <a:off x="8431161" y="1872781"/>
              <a:ext cx="3152925" cy="2904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896160" rtl="0" eaLnBrk="1" fontAlgn="auto" latinLnBrk="0" hangingPunct="1">
                <a:lnSpc>
                  <a:spcPct val="90000"/>
                </a:lnSpc>
                <a:spcBef>
                  <a:spcPts val="0"/>
                </a:spcBef>
                <a:spcAft>
                  <a:spcPts val="576"/>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Segoe UI" charset="0"/>
                  <a:cs typeface="Segoe UI" charset="0"/>
                </a:rPr>
                <a:t>Immersive, end-to-end solutions</a:t>
              </a:r>
              <a:endParaRPr kumimoji="0" lang="en-US" sz="1961" b="0" i="0" u="none" strike="noStrike" kern="1200" cap="none" spc="0" normalizeH="0" baseline="0" noProof="0" dirty="0">
                <a:ln>
                  <a:noFill/>
                </a:ln>
                <a:solidFill>
                  <a:srgbClr val="353535"/>
                </a:solidFill>
                <a:effectLst/>
                <a:uLnTx/>
                <a:uFillTx/>
                <a:latin typeface="Segoe UI Semibold" panose="020B0702040204020203" pitchFamily="34" charset="0"/>
                <a:ea typeface="Segoe UI" charset="0"/>
                <a:cs typeface="Segoe UI Semibold" panose="020B0702040204020203" pitchFamily="34" charset="0"/>
              </a:endParaRPr>
            </a:p>
          </p:txBody>
        </p:sp>
        <p:grpSp>
          <p:nvGrpSpPr>
            <p:cNvPr id="56" name="Group 55">
              <a:extLst>
                <a:ext uri="{FF2B5EF4-FFF2-40B4-BE49-F238E27FC236}">
                  <a16:creationId xmlns:a16="http://schemas.microsoft.com/office/drawing/2014/main" id="{EED27E57-C5DD-4674-B522-172BF0481658}"/>
                </a:ext>
              </a:extLst>
            </p:cNvPr>
            <p:cNvGrpSpPr/>
            <p:nvPr/>
          </p:nvGrpSpPr>
          <p:grpSpPr>
            <a:xfrm>
              <a:off x="8305403" y="2735424"/>
              <a:ext cx="2992816" cy="2041426"/>
              <a:chOff x="2903723" y="855907"/>
              <a:chExt cx="6808896" cy="4256485"/>
            </a:xfrm>
          </p:grpSpPr>
          <p:pic>
            <p:nvPicPr>
              <p:cNvPr id="53" name="Picture 52" descr="A screenshot of a cell phone&#10;&#10;Description generated with very high confidence">
                <a:extLst>
                  <a:ext uri="{FF2B5EF4-FFF2-40B4-BE49-F238E27FC236}">
                    <a16:creationId xmlns:a16="http://schemas.microsoft.com/office/drawing/2014/main" id="{12DBDE07-7B66-45A4-9D2C-4AD169902D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7143" y="1172663"/>
                <a:ext cx="6192936" cy="3483526"/>
              </a:xfrm>
              <a:prstGeom prst="rect">
                <a:avLst/>
              </a:prstGeom>
            </p:spPr>
          </p:pic>
          <p:pic>
            <p:nvPicPr>
              <p:cNvPr id="54" name="Picture 53">
                <a:extLst>
                  <a:ext uri="{FF2B5EF4-FFF2-40B4-BE49-F238E27FC236}">
                    <a16:creationId xmlns:a16="http://schemas.microsoft.com/office/drawing/2014/main" id="{B3DD0822-3777-4DFF-8645-5CA14E3F22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3723" y="855907"/>
                <a:ext cx="6808896" cy="4256485"/>
              </a:xfrm>
              <a:prstGeom prst="rect">
                <a:avLst/>
              </a:prstGeom>
            </p:spPr>
          </p:pic>
        </p:grpSp>
        <p:grpSp>
          <p:nvGrpSpPr>
            <p:cNvPr id="57" name="Group 56">
              <a:extLst>
                <a:ext uri="{FF2B5EF4-FFF2-40B4-BE49-F238E27FC236}">
                  <a16:creationId xmlns:a16="http://schemas.microsoft.com/office/drawing/2014/main" id="{9014FEA7-A8FB-497E-A972-026425CF3B67}"/>
                </a:ext>
              </a:extLst>
            </p:cNvPr>
            <p:cNvGrpSpPr/>
            <p:nvPr/>
          </p:nvGrpSpPr>
          <p:grpSpPr>
            <a:xfrm>
              <a:off x="10390343" y="2663649"/>
              <a:ext cx="987338" cy="1427381"/>
              <a:chOff x="1078270" y="2619534"/>
              <a:chExt cx="2082959" cy="3011305"/>
            </a:xfrm>
          </p:grpSpPr>
          <p:pic>
            <p:nvPicPr>
              <p:cNvPr id="58" name="Picture 13">
                <a:extLst>
                  <a:ext uri="{FF2B5EF4-FFF2-40B4-BE49-F238E27FC236}">
                    <a16:creationId xmlns:a16="http://schemas.microsoft.com/office/drawing/2014/main" id="{199CD339-F3C7-42C0-8C25-D3C3D9C440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8270" y="2619534"/>
                <a:ext cx="2082959" cy="3011305"/>
              </a:xfrm>
              <a:prstGeom prst="rect">
                <a:avLst/>
              </a:prstGeom>
            </p:spPr>
          </p:pic>
          <p:pic>
            <p:nvPicPr>
              <p:cNvPr id="59" name="Picture 58">
                <a:extLst>
                  <a:ext uri="{FF2B5EF4-FFF2-40B4-BE49-F238E27FC236}">
                    <a16:creationId xmlns:a16="http://schemas.microsoft.com/office/drawing/2014/main" id="{E13EF6A0-2843-42F8-BA28-0CF891DAF54B}"/>
                  </a:ext>
                </a:extLst>
              </p:cNvPr>
              <p:cNvPicPr>
                <a:picLocks noChangeAspect="1"/>
              </p:cNvPicPr>
              <p:nvPr/>
            </p:nvPicPr>
            <p:blipFill rotWithShape="1">
              <a:blip r:embed="rId8"/>
              <a:srcRect r="52566"/>
              <a:stretch/>
            </p:blipFill>
            <p:spPr>
              <a:xfrm>
                <a:off x="1242998" y="2944404"/>
                <a:ext cx="1715355" cy="2324531"/>
              </a:xfrm>
              <a:prstGeom prst="rect">
                <a:avLst/>
              </a:prstGeom>
            </p:spPr>
          </p:pic>
        </p:grpSp>
        <p:grpSp>
          <p:nvGrpSpPr>
            <p:cNvPr id="63" name="Group 62">
              <a:extLst>
                <a:ext uri="{FF2B5EF4-FFF2-40B4-BE49-F238E27FC236}">
                  <a16:creationId xmlns:a16="http://schemas.microsoft.com/office/drawing/2014/main" id="{982D45AA-9244-4C70-B6A8-30D6AD3983BE}"/>
                </a:ext>
              </a:extLst>
            </p:cNvPr>
            <p:cNvGrpSpPr/>
            <p:nvPr/>
          </p:nvGrpSpPr>
          <p:grpSpPr>
            <a:xfrm>
              <a:off x="8522781" y="2789426"/>
              <a:ext cx="612099" cy="1068584"/>
              <a:chOff x="6911625" y="4033331"/>
              <a:chExt cx="1883155" cy="3287555"/>
            </a:xfrm>
          </p:grpSpPr>
          <p:pic>
            <p:nvPicPr>
              <p:cNvPr id="61" name="Picture 60" descr="A screenshot of a cell phone&#10;&#10;Description generated with very high confidence">
                <a:extLst>
                  <a:ext uri="{FF2B5EF4-FFF2-40B4-BE49-F238E27FC236}">
                    <a16:creationId xmlns:a16="http://schemas.microsoft.com/office/drawing/2014/main" id="{BBDD30C9-3B18-4DC4-BA45-DC7EF91B5B8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6174" t="16700" r="36663"/>
              <a:stretch/>
            </p:blipFill>
            <p:spPr>
              <a:xfrm>
                <a:off x="7095716" y="4338274"/>
                <a:ext cx="1519386" cy="2518881"/>
              </a:xfrm>
              <a:prstGeom prst="rect">
                <a:avLst/>
              </a:prstGeom>
            </p:spPr>
          </p:pic>
          <p:pic>
            <p:nvPicPr>
              <p:cNvPr id="62" name="Picture 61" descr="A screen shot of a computer&#10;&#10;Description generated with very high confidence">
                <a:extLst>
                  <a:ext uri="{FF2B5EF4-FFF2-40B4-BE49-F238E27FC236}">
                    <a16:creationId xmlns:a16="http://schemas.microsoft.com/office/drawing/2014/main" id="{D05A0E69-FFB2-4C5F-91A0-A78B367048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11625" y="4033331"/>
                <a:ext cx="1883155" cy="3287555"/>
              </a:xfrm>
              <a:prstGeom prst="rect">
                <a:avLst/>
              </a:prstGeom>
            </p:spPr>
          </p:pic>
        </p:grpSp>
      </p:grpSp>
      <p:grpSp>
        <p:nvGrpSpPr>
          <p:cNvPr id="2" name="Group 1">
            <a:extLst>
              <a:ext uri="{FF2B5EF4-FFF2-40B4-BE49-F238E27FC236}">
                <a16:creationId xmlns:a16="http://schemas.microsoft.com/office/drawing/2014/main" id="{31F6D928-4B64-4701-AC1F-FF12E7C5A385}"/>
              </a:ext>
            </a:extLst>
          </p:cNvPr>
          <p:cNvGrpSpPr/>
          <p:nvPr/>
        </p:nvGrpSpPr>
        <p:grpSpPr>
          <a:xfrm>
            <a:off x="4602880" y="1872781"/>
            <a:ext cx="3278683" cy="2904069"/>
            <a:chOff x="4602880" y="1872781"/>
            <a:chExt cx="3278683" cy="2904069"/>
          </a:xfrm>
        </p:grpSpPr>
        <p:grpSp>
          <p:nvGrpSpPr>
            <p:cNvPr id="51" name="Group 50">
              <a:extLst>
                <a:ext uri="{FF2B5EF4-FFF2-40B4-BE49-F238E27FC236}">
                  <a16:creationId xmlns:a16="http://schemas.microsoft.com/office/drawing/2014/main" id="{253F922E-4A7B-4A05-92BA-6BFBD66DB746}"/>
                </a:ext>
              </a:extLst>
            </p:cNvPr>
            <p:cNvGrpSpPr/>
            <p:nvPr/>
          </p:nvGrpSpPr>
          <p:grpSpPr>
            <a:xfrm>
              <a:off x="4602880" y="1872781"/>
              <a:ext cx="3278683" cy="2904069"/>
              <a:chOff x="4602880" y="1872781"/>
              <a:chExt cx="3278683" cy="2904069"/>
            </a:xfrm>
          </p:grpSpPr>
          <p:sp>
            <p:nvSpPr>
              <p:cNvPr id="23" name="Rectangle 22">
                <a:extLst>
                  <a:ext uri="{FF2B5EF4-FFF2-40B4-BE49-F238E27FC236}">
                    <a16:creationId xmlns:a16="http://schemas.microsoft.com/office/drawing/2014/main" id="{B893B089-9ED7-47C3-B82B-02D11CBA01CD}"/>
                  </a:ext>
                </a:extLst>
              </p:cNvPr>
              <p:cNvSpPr/>
              <p:nvPr/>
            </p:nvSpPr>
            <p:spPr bwMode="auto">
              <a:xfrm>
                <a:off x="4602880" y="1872781"/>
                <a:ext cx="3152925" cy="29040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Semibold" panose="020B0702040204020203" pitchFamily="34" charset="0"/>
                  </a:rPr>
                  <a:t>Highly customized task- and role-based apps</a:t>
                </a:r>
              </a:p>
            </p:txBody>
          </p:sp>
          <p:pic>
            <p:nvPicPr>
              <p:cNvPr id="16" name="Picture 15" descr="A screenshot of a computer screen&#10;&#10;Description generated with very high confidence">
                <a:extLst>
                  <a:ext uri="{FF2B5EF4-FFF2-40B4-BE49-F238E27FC236}">
                    <a16:creationId xmlns:a16="http://schemas.microsoft.com/office/drawing/2014/main" id="{3EB11432-FD3C-4EA7-97BA-64EE0326E4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10402" y="2735424"/>
                <a:ext cx="2871161" cy="1782790"/>
              </a:xfrm>
              <a:prstGeom prst="rect">
                <a:avLst/>
              </a:prstGeom>
            </p:spPr>
          </p:pic>
        </p:grpSp>
        <p:pic>
          <p:nvPicPr>
            <p:cNvPr id="30" name="Picture 29" descr="A screenshot of a cell phone&#10;&#10;Description generated with very high confidence">
              <a:extLst>
                <a:ext uri="{FF2B5EF4-FFF2-40B4-BE49-F238E27FC236}">
                  <a16:creationId xmlns:a16="http://schemas.microsoft.com/office/drawing/2014/main" id="{37AEFA61-6471-47A2-99A3-18BEBF7CEF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23447" y="3507439"/>
              <a:ext cx="1722248" cy="1069396"/>
            </a:xfrm>
            <a:prstGeom prst="rect">
              <a:avLst/>
            </a:prstGeom>
          </p:spPr>
        </p:pic>
      </p:grpSp>
    </p:spTree>
    <p:extLst>
      <p:ext uri="{BB962C8B-B14F-4D97-AF65-F5344CB8AC3E}">
        <p14:creationId xmlns:p14="http://schemas.microsoft.com/office/powerpoint/2010/main" val="116859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par>
                                <p:cTn id="11" presetID="42" presetClass="path" presetSubtype="0" decel="100000" fill="hold" nodeType="withEffect">
                                  <p:stCondLst>
                                    <p:cond delay="0"/>
                                  </p:stCondLst>
                                  <p:childTnLst>
                                    <p:animMotion origin="layout" path="M -3.33333E-6 -0.0449 L -3.33333E-6 -4.81481E-6 " pathEditMode="relative" rAng="0" ptsTypes="AA">
                                      <p:cBhvr>
                                        <p:cTn id="12" dur="750" fill="hold"/>
                                        <p:tgtEl>
                                          <p:spTgt spid="7"/>
                                        </p:tgtEl>
                                        <p:attrNameLst>
                                          <p:attrName>ppt_x</p:attrName>
                                          <p:attrName>ppt_y</p:attrName>
                                        </p:attrNameLst>
                                      </p:cBhvr>
                                      <p:rCtr x="0" y="2245"/>
                                    </p:animMotion>
                                  </p:childTnLst>
                                </p:cTn>
                              </p:par>
                              <p:par>
                                <p:cTn id="13" presetID="22" presetClass="entr" presetSubtype="8" fill="hold" grpId="0" nodeType="withEffect">
                                  <p:stCondLst>
                                    <p:cond delay="7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par>
                                <p:cTn id="16" presetID="10" presetClass="entr" presetSubtype="0" fill="hold" nodeType="withEffect">
                                  <p:stCondLst>
                                    <p:cond delay="10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750"/>
                                        <p:tgtEl>
                                          <p:spTgt spid="2"/>
                                        </p:tgtEl>
                                      </p:cBhvr>
                                    </p:animEffect>
                                  </p:childTnLst>
                                </p:cTn>
                              </p:par>
                              <p:par>
                                <p:cTn id="19" presetID="42" presetClass="path" presetSubtype="0" decel="100000" fill="hold" nodeType="withEffect">
                                  <p:stCondLst>
                                    <p:cond delay="1000"/>
                                  </p:stCondLst>
                                  <p:childTnLst>
                                    <p:animMotion origin="layout" path="M -3.33333E-6 -0.0449 L -3.33333E-6 -4.81481E-6 " pathEditMode="relative" rAng="0" ptsTypes="AA">
                                      <p:cBhvr>
                                        <p:cTn id="20" dur="750" fill="hold"/>
                                        <p:tgtEl>
                                          <p:spTgt spid="2"/>
                                        </p:tgtEl>
                                        <p:attrNameLst>
                                          <p:attrName>ppt_x</p:attrName>
                                          <p:attrName>ppt_y</p:attrName>
                                        </p:attrNameLst>
                                      </p:cBhvr>
                                      <p:rCtr x="0" y="2245"/>
                                    </p:animMotion>
                                  </p:childTnLst>
                                </p:cTn>
                              </p:par>
                              <p:par>
                                <p:cTn id="21" presetID="22" presetClass="entr" presetSubtype="8" fill="hold" grpId="0" nodeType="withEffect">
                                  <p:stCondLst>
                                    <p:cond delay="175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1000"/>
                                        <p:tgtEl>
                                          <p:spTgt spid="19"/>
                                        </p:tgtEl>
                                      </p:cBhvr>
                                    </p:animEffect>
                                  </p:childTnLst>
                                </p:cTn>
                              </p:par>
                              <p:par>
                                <p:cTn id="24" presetID="22" presetClass="entr" presetSubtype="8" fill="hold" grpId="0" nodeType="withEffect">
                                  <p:stCondLst>
                                    <p:cond delay="20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10" presetClass="entr" presetSubtype="0" fill="hold" nodeType="withEffect">
                                  <p:stCondLst>
                                    <p:cond delay="200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750"/>
                                        <p:tgtEl>
                                          <p:spTgt spid="65"/>
                                        </p:tgtEl>
                                      </p:cBhvr>
                                    </p:animEffect>
                                  </p:childTnLst>
                                </p:cTn>
                              </p:par>
                              <p:par>
                                <p:cTn id="30" presetID="42" presetClass="path" presetSubtype="0" decel="100000" fill="hold" nodeType="withEffect">
                                  <p:stCondLst>
                                    <p:cond delay="2000"/>
                                  </p:stCondLst>
                                  <p:childTnLst>
                                    <p:animMotion origin="layout" path="M -3.33333E-6 -0.0449 L -3.33333E-6 -4.81481E-6 " pathEditMode="relative" rAng="0" ptsTypes="AA">
                                      <p:cBhvr>
                                        <p:cTn id="31" dur="750" fill="hold"/>
                                        <p:tgtEl>
                                          <p:spTgt spid="6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1C008A9-D643-4FC9-879F-1325850414FE}"/>
              </a:ext>
            </a:extLst>
          </p:cNvPr>
          <p:cNvSpPr/>
          <p:nvPr/>
        </p:nvSpPr>
        <p:spPr>
          <a:xfrm>
            <a:off x="5044514" y="1440633"/>
            <a:ext cx="6227572" cy="2730913"/>
          </a:xfrm>
          <a:prstGeom prst="roundRect">
            <a:avLst>
              <a:gd name="adj" fmla="val 9883"/>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818BA09B-D70B-4B63-9BD5-11950B1B7D25}"/>
              </a:ext>
            </a:extLst>
          </p:cNvPr>
          <p:cNvSpPr/>
          <p:nvPr/>
        </p:nvSpPr>
        <p:spPr>
          <a:xfrm>
            <a:off x="978225" y="1512302"/>
            <a:ext cx="2956410" cy="1034607"/>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power apps logo">
            <a:extLst>
              <a:ext uri="{FF2B5EF4-FFF2-40B4-BE49-F238E27FC236}">
                <a16:creationId xmlns:a16="http://schemas.microsoft.com/office/drawing/2014/main" id="{A4DCCBF8-9963-4425-9837-B77523903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744" y="1512302"/>
            <a:ext cx="2419815" cy="9899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soft Dynamics 365 logo">
            <a:extLst>
              <a:ext uri="{FF2B5EF4-FFF2-40B4-BE49-F238E27FC236}">
                <a16:creationId xmlns:a16="http://schemas.microsoft.com/office/drawing/2014/main" id="{B72ADE1A-781D-4399-9691-A71A5AB8FC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881"/>
          <a:stretch/>
        </p:blipFill>
        <p:spPr bwMode="auto">
          <a:xfrm>
            <a:off x="4969583" y="1510202"/>
            <a:ext cx="1287475" cy="14611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C3B4D9D8-23C9-4F0C-963C-BE67124E1B29}"/>
              </a:ext>
            </a:extLst>
          </p:cNvPr>
          <p:cNvSpPr/>
          <p:nvPr/>
        </p:nvSpPr>
        <p:spPr>
          <a:xfrm>
            <a:off x="5294176" y="2931469"/>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13" name="Rectangle: Rounded Corners 12">
            <a:extLst>
              <a:ext uri="{FF2B5EF4-FFF2-40B4-BE49-F238E27FC236}">
                <a16:creationId xmlns:a16="http://schemas.microsoft.com/office/drawing/2014/main" id="{4D668CC7-07F0-4B16-96DB-D2919AAE6F9F}"/>
              </a:ext>
            </a:extLst>
          </p:cNvPr>
          <p:cNvSpPr/>
          <p:nvPr/>
        </p:nvSpPr>
        <p:spPr>
          <a:xfrm>
            <a:off x="6439920" y="2931469"/>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14" name="Rectangle: Rounded Corners 13">
            <a:extLst>
              <a:ext uri="{FF2B5EF4-FFF2-40B4-BE49-F238E27FC236}">
                <a16:creationId xmlns:a16="http://schemas.microsoft.com/office/drawing/2014/main" id="{71FBD273-7F48-41DA-B65A-E15E2EE763DF}"/>
              </a:ext>
            </a:extLst>
          </p:cNvPr>
          <p:cNvSpPr/>
          <p:nvPr/>
        </p:nvSpPr>
        <p:spPr>
          <a:xfrm>
            <a:off x="6205811" y="1851564"/>
            <a:ext cx="4339654" cy="765027"/>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13224D"/>
                </a:solidFill>
                <a:effectLst/>
                <a:uLnTx/>
                <a:uFillTx/>
                <a:latin typeface="Segoe UI Light" panose="020B0502040204020203" pitchFamily="34" charset="0"/>
                <a:ea typeface="+mn-ea"/>
                <a:cs typeface="Segoe UI Light" panose="020B0502040204020203" pitchFamily="34" charset="0"/>
              </a:rPr>
              <a:t>Microsoft Dynamics 365 </a:t>
            </a:r>
            <a:br>
              <a:rPr kumimoji="0" lang="en-GB" sz="2000" b="1" i="0" u="none" strike="noStrike" kern="1200" cap="none" spc="0" normalizeH="0" baseline="0" noProof="0" dirty="0">
                <a:ln>
                  <a:noFill/>
                </a:ln>
                <a:solidFill>
                  <a:srgbClr val="13224D"/>
                </a:solidFill>
                <a:effectLst/>
                <a:uLnTx/>
                <a:uFillTx/>
                <a:latin typeface="Segoe UI Light" panose="020B0502040204020203" pitchFamily="34" charset="0"/>
                <a:ea typeface="+mn-ea"/>
                <a:cs typeface="Segoe UI Light" panose="020B0502040204020203" pitchFamily="34" charset="0"/>
              </a:rPr>
            </a:br>
            <a:r>
              <a:rPr kumimoji="0" lang="en-GB" sz="2000" b="1" i="0" u="none" strike="noStrike" kern="1200" cap="none" spc="0" normalizeH="0" baseline="0" noProof="0" dirty="0">
                <a:ln>
                  <a:noFill/>
                </a:ln>
                <a:solidFill>
                  <a:srgbClr val="13224D"/>
                </a:solidFill>
                <a:effectLst/>
                <a:uLnTx/>
                <a:uFillTx/>
                <a:latin typeface="Segoe UI Light" panose="020B0502040204020203" pitchFamily="34" charset="0"/>
                <a:ea typeface="+mn-ea"/>
                <a:cs typeface="Segoe UI Light" panose="020B0502040204020203" pitchFamily="34" charset="0"/>
              </a:rPr>
              <a:t>For Customer Engagement</a:t>
            </a:r>
          </a:p>
        </p:txBody>
      </p:sp>
      <p:sp>
        <p:nvSpPr>
          <p:cNvPr id="15" name="Rectangle: Rounded Corners 14">
            <a:extLst>
              <a:ext uri="{FF2B5EF4-FFF2-40B4-BE49-F238E27FC236}">
                <a16:creationId xmlns:a16="http://schemas.microsoft.com/office/drawing/2014/main" id="{FC7F95A6-6DAD-4369-BD17-C088BA914BA7}"/>
              </a:ext>
            </a:extLst>
          </p:cNvPr>
          <p:cNvSpPr/>
          <p:nvPr/>
        </p:nvSpPr>
        <p:spPr>
          <a:xfrm>
            <a:off x="7585665" y="2931469"/>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sp>
        <p:nvSpPr>
          <p:cNvPr id="17" name="Rectangle: Rounded Corners 16">
            <a:extLst>
              <a:ext uri="{FF2B5EF4-FFF2-40B4-BE49-F238E27FC236}">
                <a16:creationId xmlns:a16="http://schemas.microsoft.com/office/drawing/2014/main" id="{DDEC8861-4A7E-4DBF-94C9-BD9E72A4BAE8}"/>
              </a:ext>
            </a:extLst>
          </p:cNvPr>
          <p:cNvSpPr/>
          <p:nvPr/>
        </p:nvSpPr>
        <p:spPr>
          <a:xfrm>
            <a:off x="8731409" y="2931469"/>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18" name="Rectangle: Rounded Corners 17">
            <a:extLst>
              <a:ext uri="{FF2B5EF4-FFF2-40B4-BE49-F238E27FC236}">
                <a16:creationId xmlns:a16="http://schemas.microsoft.com/office/drawing/2014/main" id="{142345E2-CA5C-4DE6-BFFC-C01FCDC681B3}"/>
              </a:ext>
            </a:extLst>
          </p:cNvPr>
          <p:cNvSpPr/>
          <p:nvPr/>
        </p:nvSpPr>
        <p:spPr>
          <a:xfrm>
            <a:off x="9877154" y="2931469"/>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Project Service</a:t>
            </a:r>
          </a:p>
        </p:txBody>
      </p:sp>
      <p:cxnSp>
        <p:nvCxnSpPr>
          <p:cNvPr id="21" name="Straight Arrow Connector 20">
            <a:extLst>
              <a:ext uri="{FF2B5EF4-FFF2-40B4-BE49-F238E27FC236}">
                <a16:creationId xmlns:a16="http://schemas.microsoft.com/office/drawing/2014/main" id="{E71E5AAC-00C6-45EF-ACE8-78771438A8EB}"/>
              </a:ext>
            </a:extLst>
          </p:cNvPr>
          <p:cNvCxnSpPr/>
          <p:nvPr/>
        </p:nvCxnSpPr>
        <p:spPr>
          <a:xfrm>
            <a:off x="4095060" y="1817738"/>
            <a:ext cx="789028" cy="0"/>
          </a:xfrm>
          <a:prstGeom prst="straightConnector1">
            <a:avLst/>
          </a:prstGeom>
          <a:ln w="57150">
            <a:solidFill>
              <a:srgbClr val="E3ABE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3C1E0A-6E9A-4348-A945-818824BB4A1D}"/>
              </a:ext>
            </a:extLst>
          </p:cNvPr>
          <p:cNvCxnSpPr>
            <a:cxnSpLocks/>
          </p:cNvCxnSpPr>
          <p:nvPr/>
        </p:nvCxnSpPr>
        <p:spPr>
          <a:xfrm flipH="1">
            <a:off x="4095060" y="2094920"/>
            <a:ext cx="777752" cy="0"/>
          </a:xfrm>
          <a:prstGeom prst="straightConnector1">
            <a:avLst/>
          </a:prstGeom>
          <a:ln w="57150">
            <a:solidFill>
              <a:srgbClr val="E3ABE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D5A6594-D3D6-4765-990E-40AFE172F11A}"/>
              </a:ext>
            </a:extLst>
          </p:cNvPr>
          <p:cNvCxnSpPr>
            <a:cxnSpLocks/>
          </p:cNvCxnSpPr>
          <p:nvPr/>
        </p:nvCxnSpPr>
        <p:spPr>
          <a:xfrm flipV="1">
            <a:off x="2291651" y="2646136"/>
            <a:ext cx="1" cy="429835"/>
          </a:xfrm>
          <a:prstGeom prst="straightConnector1">
            <a:avLst/>
          </a:prstGeom>
          <a:ln w="57150">
            <a:solidFill>
              <a:srgbClr val="E3ABE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EAEF01-8526-4EFC-850F-E8424AFD0C42}"/>
              </a:ext>
            </a:extLst>
          </p:cNvPr>
          <p:cNvCxnSpPr>
            <a:cxnSpLocks/>
          </p:cNvCxnSpPr>
          <p:nvPr/>
        </p:nvCxnSpPr>
        <p:spPr>
          <a:xfrm>
            <a:off x="2617390" y="2675655"/>
            <a:ext cx="0" cy="429835"/>
          </a:xfrm>
          <a:prstGeom prst="straightConnector1">
            <a:avLst/>
          </a:prstGeom>
          <a:ln w="57150">
            <a:solidFill>
              <a:srgbClr val="E3ABE3"/>
            </a:solidFill>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6" descr="Database">
            <a:extLst>
              <a:ext uri="{FF2B5EF4-FFF2-40B4-BE49-F238E27FC236}">
                <a16:creationId xmlns:a16="http://schemas.microsoft.com/office/drawing/2014/main" id="{5668134A-5204-49CE-B891-06067B4642B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220038" y="3523120"/>
            <a:ext cx="567891" cy="567891"/>
          </a:xfrm>
          <a:prstGeom prst="rect">
            <a:avLst/>
          </a:prstGeom>
        </p:spPr>
      </p:pic>
      <p:sp>
        <p:nvSpPr>
          <p:cNvPr id="26" name="TextBox 25">
            <a:extLst>
              <a:ext uri="{FF2B5EF4-FFF2-40B4-BE49-F238E27FC236}">
                <a16:creationId xmlns:a16="http://schemas.microsoft.com/office/drawing/2014/main" id="{21F772BE-39F3-4FE0-B2AC-BF808BF56DDB}"/>
              </a:ext>
            </a:extLst>
          </p:cNvPr>
          <p:cNvSpPr txBox="1"/>
          <p:nvPr/>
        </p:nvSpPr>
        <p:spPr>
          <a:xfrm>
            <a:off x="5787928" y="3459369"/>
            <a:ext cx="2943480" cy="581537"/>
          </a:xfrm>
          <a:prstGeom prst="rect">
            <a:avLst/>
          </a:prstGeom>
        </p:spPr>
        <p:txBody>
          <a:bodyPr vert="horz" wrap="square" lIns="91427" tIns="45713" rIns="91427" bIns="45713" rtlCol="0" anchor="b" anchorCtr="0">
            <a:normAutofit fontScale="85000" lnSpcReduction="10000"/>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Dynamics Platform</a:t>
            </a:r>
          </a:p>
        </p:txBody>
      </p:sp>
      <p:grpSp>
        <p:nvGrpSpPr>
          <p:cNvPr id="10" name="Group 9">
            <a:extLst>
              <a:ext uri="{FF2B5EF4-FFF2-40B4-BE49-F238E27FC236}">
                <a16:creationId xmlns:a16="http://schemas.microsoft.com/office/drawing/2014/main" id="{072AC05E-660B-4D28-A399-0615EE305913}"/>
              </a:ext>
            </a:extLst>
          </p:cNvPr>
          <p:cNvGrpSpPr/>
          <p:nvPr/>
        </p:nvGrpSpPr>
        <p:grpSpPr>
          <a:xfrm>
            <a:off x="978224" y="3196178"/>
            <a:ext cx="2956410" cy="975369"/>
            <a:chOff x="526312" y="3196144"/>
            <a:chExt cx="2956829" cy="975507"/>
          </a:xfrm>
        </p:grpSpPr>
        <p:sp>
          <p:nvSpPr>
            <p:cNvPr id="2" name="Rectangle: Rounded Corners 1">
              <a:extLst>
                <a:ext uri="{FF2B5EF4-FFF2-40B4-BE49-F238E27FC236}">
                  <a16:creationId xmlns:a16="http://schemas.microsoft.com/office/drawing/2014/main" id="{8FA81E16-5891-4C73-9882-F7F0E7CE12BA}"/>
                </a:ext>
              </a:extLst>
            </p:cNvPr>
            <p:cNvSpPr/>
            <p:nvPr/>
          </p:nvSpPr>
          <p:spPr>
            <a:xfrm>
              <a:off x="526312" y="3196144"/>
              <a:ext cx="2956829" cy="975507"/>
            </a:xfrm>
            <a:prstGeom prst="roundRect">
              <a:avLst>
                <a:gd name="adj" fmla="val 14674"/>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D300DA4-8D2F-419C-93B2-9E9120ED3BB1}"/>
                </a:ext>
              </a:extLst>
            </p:cNvPr>
            <p:cNvSpPr txBox="1"/>
            <p:nvPr/>
          </p:nvSpPr>
          <p:spPr>
            <a:xfrm>
              <a:off x="1353150" y="3355154"/>
              <a:ext cx="1973389" cy="715918"/>
            </a:xfrm>
            <a:prstGeom prst="rect">
              <a:avLst/>
            </a:prstGeom>
            <a:ln>
              <a:noFill/>
            </a:ln>
          </p:spPr>
          <p:txBody>
            <a:bodyPr vert="horz" wrap="square" lIns="91427" tIns="45713" rIns="91427" bIns="45713" rtlCol="0" anchor="b" anchorCtr="0">
              <a:normAutofit fontScale="77500" lnSpcReduction="20000"/>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Common Data Service</a:t>
              </a:r>
            </a:p>
          </p:txBody>
        </p:sp>
        <p:sp>
          <p:nvSpPr>
            <p:cNvPr id="28" name="Database_EFC7" title="Icon of a cylinder">
              <a:extLst>
                <a:ext uri="{FF2B5EF4-FFF2-40B4-BE49-F238E27FC236}">
                  <a16:creationId xmlns:a16="http://schemas.microsoft.com/office/drawing/2014/main" id="{AA354456-8031-4056-8CC1-9B30ADEBD765}"/>
                </a:ext>
              </a:extLst>
            </p:cNvPr>
            <p:cNvSpPr/>
            <p:nvPr/>
          </p:nvSpPr>
          <p:spPr>
            <a:xfrm>
              <a:off x="761849" y="3430649"/>
              <a:ext cx="434699" cy="565044"/>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002060"/>
              </a:solidFill>
              <a:prstDash val="solid"/>
              <a:miter/>
            </a:ln>
          </p:spPr>
          <p:txBody>
            <a:bodyPr vert="horz" wrap="square" lIns="86115" tIns="43062" rIns="86115" bIns="43062" anchor="ctr" anchorCtr="1" compatLnSpc="1">
              <a:noAutofit/>
            </a:bodyPr>
            <a:lstStyle/>
            <a:p>
              <a:pPr marL="0" marR="0" lvl="0" indent="0" algn="ctr" defTabSz="861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9" name="Group 83">
            <a:extLst>
              <a:ext uri="{FF2B5EF4-FFF2-40B4-BE49-F238E27FC236}">
                <a16:creationId xmlns:a16="http://schemas.microsoft.com/office/drawing/2014/main" id="{C41A298E-6527-43EA-B153-489DD980F073}"/>
              </a:ext>
            </a:extLst>
          </p:cNvPr>
          <p:cNvGrpSpPr/>
          <p:nvPr/>
        </p:nvGrpSpPr>
        <p:grpSpPr>
          <a:xfrm>
            <a:off x="4015529" y="2560489"/>
            <a:ext cx="956884" cy="694218"/>
            <a:chOff x="6192042" y="5066562"/>
            <a:chExt cx="957020" cy="694317"/>
          </a:xfrm>
        </p:grpSpPr>
        <p:sp>
          <p:nvSpPr>
            <p:cNvPr id="30" name="Oval 84">
              <a:extLst>
                <a:ext uri="{FF2B5EF4-FFF2-40B4-BE49-F238E27FC236}">
                  <a16:creationId xmlns:a16="http://schemas.microsoft.com/office/drawing/2014/main" id="{41AD5550-B528-48B5-AB38-F369BFC7452E}"/>
                </a:ext>
              </a:extLst>
            </p:cNvPr>
            <p:cNvSpPr/>
            <p:nvPr/>
          </p:nvSpPr>
          <p:spPr>
            <a:xfrm>
              <a:off x="6530279" y="5066562"/>
              <a:ext cx="280556" cy="28055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175731" tIns="140587" rIns="175731" bIns="140587" anchor="t" anchorCtr="1" compatLnSpc="1">
              <a:noAutofit/>
            </a:bodyPr>
            <a:lstStyle/>
            <a:p>
              <a:pPr marL="0" marR="0" lvl="0" indent="0" algn="ctr" defTabSz="895921"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ln>
                  <a:noFill/>
                </a:ln>
                <a:solidFill>
                  <a:srgbClr val="000000"/>
                </a:solidFill>
                <a:effectLst/>
                <a:uLnTx/>
                <a:uFillTx/>
                <a:latin typeface="Segoe UI"/>
                <a:ea typeface="Segoe UI" pitchFamily="34"/>
                <a:cs typeface="Segoe UI" pitchFamily="34"/>
              </a:endParaRPr>
            </a:p>
          </p:txBody>
        </p:sp>
        <p:grpSp>
          <p:nvGrpSpPr>
            <p:cNvPr id="31" name="Group 85">
              <a:extLst>
                <a:ext uri="{FF2B5EF4-FFF2-40B4-BE49-F238E27FC236}">
                  <a16:creationId xmlns:a16="http://schemas.microsoft.com/office/drawing/2014/main" id="{3F245A40-CB2B-4DBB-B3E7-BEE12998DA6B}"/>
                </a:ext>
              </a:extLst>
            </p:cNvPr>
            <p:cNvGrpSpPr/>
            <p:nvPr/>
          </p:nvGrpSpPr>
          <p:grpSpPr>
            <a:xfrm>
              <a:off x="6192042" y="5077004"/>
              <a:ext cx="957020" cy="683875"/>
              <a:chOff x="6192042" y="5077004"/>
              <a:chExt cx="957020" cy="683875"/>
            </a:xfrm>
          </p:grpSpPr>
          <p:sp>
            <p:nvSpPr>
              <p:cNvPr id="32" name="Rectangle 86">
                <a:extLst>
                  <a:ext uri="{FF2B5EF4-FFF2-40B4-BE49-F238E27FC236}">
                    <a16:creationId xmlns:a16="http://schemas.microsoft.com/office/drawing/2014/main" id="{0C8D1574-D291-4E80-AD4B-B7C315F0B26B}"/>
                  </a:ext>
                </a:extLst>
              </p:cNvPr>
              <p:cNvSpPr/>
              <p:nvPr/>
            </p:nvSpPr>
            <p:spPr>
              <a:xfrm>
                <a:off x="6192042" y="5405987"/>
                <a:ext cx="957020" cy="354892"/>
              </a:xfrm>
              <a:prstGeom prst="rect">
                <a:avLst/>
              </a:prstGeom>
              <a:noFill/>
              <a:ln cap="flat">
                <a:noFill/>
                <a:prstDash val="solid"/>
              </a:ln>
            </p:spPr>
            <p:txBody>
              <a:bodyPr vert="horz" wrap="square" lIns="0" tIns="0" rIns="0" bIns="0" anchor="t" anchorCtr="1" compatLnSpc="1">
                <a:spAutoFit/>
              </a:bodyPr>
              <a:lstStyle/>
              <a:p>
                <a:pPr marL="0" marR="0" lvl="0" indent="0" algn="ctr" defTabSz="87856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53" b="0" i="0" u="none" strike="noStrike" kern="0" cap="none" spc="0" normalizeH="0" baseline="0" noProof="0" dirty="0">
                    <a:ln>
                      <a:noFill/>
                    </a:ln>
                    <a:solidFill>
                      <a:prstClr val="white"/>
                    </a:solidFill>
                    <a:effectLst/>
                    <a:uLnTx/>
                    <a:uFillTx/>
                    <a:latin typeface="Segoe UI"/>
                    <a:ea typeface="+mn-ea"/>
                    <a:cs typeface="Segoe UI Semibold" pitchFamily="34"/>
                  </a:rPr>
                  <a:t>Data connectors</a:t>
                </a:r>
              </a:p>
            </p:txBody>
          </p:sp>
          <p:sp>
            <p:nvSpPr>
              <p:cNvPr id="33" name="Org_ECA6" title="Icon of three boxes in a bracket chart">
                <a:extLst>
                  <a:ext uri="{FF2B5EF4-FFF2-40B4-BE49-F238E27FC236}">
                    <a16:creationId xmlns:a16="http://schemas.microsoft.com/office/drawing/2014/main" id="{7188AEE0-77EC-4F40-845E-EE4C112393B1}"/>
                  </a:ext>
                </a:extLst>
              </p:cNvPr>
              <p:cNvSpPr/>
              <p:nvPr/>
            </p:nvSpPr>
            <p:spPr>
              <a:xfrm>
                <a:off x="6544817" y="5077004"/>
                <a:ext cx="251487" cy="251606"/>
              </a:xfrm>
              <a:custGeom>
                <a:avLst/>
                <a:gdLst>
                  <a:gd name="f0" fmla="val 10800000"/>
                  <a:gd name="f1" fmla="val 5400000"/>
                  <a:gd name="f2" fmla="val 180"/>
                  <a:gd name="f3" fmla="val w"/>
                  <a:gd name="f4" fmla="val h"/>
                  <a:gd name="f5" fmla="val 0"/>
                  <a:gd name="f6" fmla="val 4117"/>
                  <a:gd name="f7" fmla="val 4119"/>
                  <a:gd name="f8" fmla="val 1177"/>
                  <a:gd name="f9" fmla="val 2942"/>
                  <a:gd name="f10" fmla="val 2941"/>
                  <a:gd name="f11" fmla="val 2647"/>
                  <a:gd name="f12" fmla="val 1471"/>
                  <a:gd name="f13" fmla="val 2059"/>
                  <a:gd name="f14" fmla="val 2060"/>
                  <a:gd name="f15" fmla="val 3529"/>
                  <a:gd name="f16" fmla="val 588"/>
                  <a:gd name="f17" fmla="+- 0 0 -90"/>
                  <a:gd name="f18" fmla="*/ f3 1 4117"/>
                  <a:gd name="f19" fmla="*/ f4 1 4119"/>
                  <a:gd name="f20" fmla="val f5"/>
                  <a:gd name="f21" fmla="val f6"/>
                  <a:gd name="f22" fmla="val f7"/>
                  <a:gd name="f23" fmla="*/ f17 f0 1"/>
                  <a:gd name="f24" fmla="+- f22 0 f20"/>
                  <a:gd name="f25" fmla="+- f21 0 f20"/>
                  <a:gd name="f26" fmla="*/ f23 1 f2"/>
                  <a:gd name="f27" fmla="*/ f25 1 4117"/>
                  <a:gd name="f28" fmla="*/ f24 1 4119"/>
                  <a:gd name="f29" fmla="*/ 1177 f25 1"/>
                  <a:gd name="f30" fmla="*/ 4119 f24 1"/>
                  <a:gd name="f31" fmla="*/ 0 f25 1"/>
                  <a:gd name="f32" fmla="*/ 2942 f24 1"/>
                  <a:gd name="f33" fmla="*/ 4117 f25 1"/>
                  <a:gd name="f34" fmla="*/ 2941 f25 1"/>
                  <a:gd name="f35" fmla="*/ 2647 f25 1"/>
                  <a:gd name="f36" fmla="*/ 0 f24 1"/>
                  <a:gd name="f37" fmla="*/ 1471 f25 1"/>
                  <a:gd name="f38" fmla="*/ 1177 f24 1"/>
                  <a:gd name="f39" fmla="*/ 2059 f25 1"/>
                  <a:gd name="f40" fmla="*/ 2060 f24 1"/>
                  <a:gd name="f41" fmla="*/ 3529 f25 1"/>
                  <a:gd name="f42" fmla="*/ 588 f25 1"/>
                  <a:gd name="f43" fmla="+- f26 0 f1"/>
                  <a:gd name="f44" fmla="*/ f29 1 4117"/>
                  <a:gd name="f45" fmla="*/ f30 1 4119"/>
                  <a:gd name="f46" fmla="*/ f31 1 4117"/>
                  <a:gd name="f47" fmla="*/ f32 1 4119"/>
                  <a:gd name="f48" fmla="*/ f33 1 4117"/>
                  <a:gd name="f49" fmla="*/ f34 1 4117"/>
                  <a:gd name="f50" fmla="*/ f35 1 4117"/>
                  <a:gd name="f51" fmla="*/ f36 1 4119"/>
                  <a:gd name="f52" fmla="*/ f37 1 4117"/>
                  <a:gd name="f53" fmla="*/ f38 1 4119"/>
                  <a:gd name="f54" fmla="*/ f39 1 4117"/>
                  <a:gd name="f55" fmla="*/ f40 1 4119"/>
                  <a:gd name="f56" fmla="*/ f41 1 4117"/>
                  <a:gd name="f57" fmla="*/ f42 1 4117"/>
                  <a:gd name="f58" fmla="*/ 0 1 f27"/>
                  <a:gd name="f59" fmla="*/ f21 1 f27"/>
                  <a:gd name="f60" fmla="*/ 0 1 f28"/>
                  <a:gd name="f61" fmla="*/ f22 1 f28"/>
                  <a:gd name="f62" fmla="*/ f44 1 f27"/>
                  <a:gd name="f63" fmla="*/ f45 1 f28"/>
                  <a:gd name="f64" fmla="*/ f46 1 f27"/>
                  <a:gd name="f65" fmla="*/ f47 1 f28"/>
                  <a:gd name="f66" fmla="*/ f48 1 f27"/>
                  <a:gd name="f67" fmla="*/ f49 1 f27"/>
                  <a:gd name="f68" fmla="*/ f50 1 f27"/>
                  <a:gd name="f69" fmla="*/ f51 1 f28"/>
                  <a:gd name="f70" fmla="*/ f52 1 f27"/>
                  <a:gd name="f71" fmla="*/ f53 1 f28"/>
                  <a:gd name="f72" fmla="*/ f54 1 f27"/>
                  <a:gd name="f73" fmla="*/ f55 1 f28"/>
                  <a:gd name="f74" fmla="*/ f56 1 f27"/>
                  <a:gd name="f75" fmla="*/ f57 1 f27"/>
                  <a:gd name="f76" fmla="*/ f58 f18 1"/>
                  <a:gd name="f77" fmla="*/ f59 f18 1"/>
                  <a:gd name="f78" fmla="*/ f61 f19 1"/>
                  <a:gd name="f79" fmla="*/ f60 f19 1"/>
                  <a:gd name="f80" fmla="*/ f62 f18 1"/>
                  <a:gd name="f81" fmla="*/ f63 f19 1"/>
                  <a:gd name="f82" fmla="*/ f64 f18 1"/>
                  <a:gd name="f83" fmla="*/ f65 f19 1"/>
                  <a:gd name="f84" fmla="*/ f66 f18 1"/>
                  <a:gd name="f85" fmla="*/ f67 f18 1"/>
                  <a:gd name="f86" fmla="*/ f68 f18 1"/>
                  <a:gd name="f87" fmla="*/ f69 f19 1"/>
                  <a:gd name="f88" fmla="*/ f70 f18 1"/>
                  <a:gd name="f89" fmla="*/ f71 f19 1"/>
                  <a:gd name="f90" fmla="*/ f72 f18 1"/>
                  <a:gd name="f91" fmla="*/ f73 f19 1"/>
                  <a:gd name="f92" fmla="*/ f74 f18 1"/>
                  <a:gd name="f93" fmla="*/ f75 f18 1"/>
                </a:gdLst>
                <a:ahLst/>
                <a:cxnLst>
                  <a:cxn ang="3cd4">
                    <a:pos x="hc" y="t"/>
                  </a:cxn>
                  <a:cxn ang="0">
                    <a:pos x="r" y="vc"/>
                  </a:cxn>
                  <a:cxn ang="cd4">
                    <a:pos x="hc" y="b"/>
                  </a:cxn>
                  <a:cxn ang="cd2">
                    <a:pos x="l" y="vc"/>
                  </a:cxn>
                  <a:cxn ang="f43">
                    <a:pos x="f80" y="f81"/>
                  </a:cxn>
                  <a:cxn ang="f43">
                    <a:pos x="f82" y="f81"/>
                  </a:cxn>
                  <a:cxn ang="f43">
                    <a:pos x="f82" y="f83"/>
                  </a:cxn>
                  <a:cxn ang="f43">
                    <a:pos x="f80" y="f83"/>
                  </a:cxn>
                  <a:cxn ang="f43">
                    <a:pos x="f80" y="f81"/>
                  </a:cxn>
                  <a:cxn ang="f43">
                    <a:pos x="f84" y="f83"/>
                  </a:cxn>
                  <a:cxn ang="f43">
                    <a:pos x="f85" y="f83"/>
                  </a:cxn>
                  <a:cxn ang="f43">
                    <a:pos x="f85" y="f81"/>
                  </a:cxn>
                  <a:cxn ang="f43">
                    <a:pos x="f84" y="f81"/>
                  </a:cxn>
                  <a:cxn ang="f43">
                    <a:pos x="f84" y="f83"/>
                  </a:cxn>
                  <a:cxn ang="f43">
                    <a:pos x="f86" y="f87"/>
                  </a:cxn>
                  <a:cxn ang="f43">
                    <a:pos x="f88" y="f87"/>
                  </a:cxn>
                  <a:cxn ang="f43">
                    <a:pos x="f88" y="f89"/>
                  </a:cxn>
                  <a:cxn ang="f43">
                    <a:pos x="f86" y="f89"/>
                  </a:cxn>
                  <a:cxn ang="f43">
                    <a:pos x="f86" y="f87"/>
                  </a:cxn>
                  <a:cxn ang="f43">
                    <a:pos x="f90" y="f89"/>
                  </a:cxn>
                  <a:cxn ang="f43">
                    <a:pos x="f90" y="f91"/>
                  </a:cxn>
                  <a:cxn ang="f43">
                    <a:pos x="f92" y="f83"/>
                  </a:cxn>
                  <a:cxn ang="f43">
                    <a:pos x="f92" y="f91"/>
                  </a:cxn>
                  <a:cxn ang="f43">
                    <a:pos x="f93" y="f91"/>
                  </a:cxn>
                  <a:cxn ang="f43">
                    <a:pos x="f93" y="f83"/>
                  </a:cxn>
                </a:cxnLst>
                <a:rect l="f76" t="f79" r="f77" b="f78"/>
                <a:pathLst>
                  <a:path w="4117" h="4119">
                    <a:moveTo>
                      <a:pt x="f8" y="f7"/>
                    </a:moveTo>
                    <a:lnTo>
                      <a:pt x="f5" y="f7"/>
                    </a:lnTo>
                    <a:lnTo>
                      <a:pt x="f5" y="f9"/>
                    </a:lnTo>
                    <a:lnTo>
                      <a:pt x="f8" y="f9"/>
                    </a:lnTo>
                    <a:lnTo>
                      <a:pt x="f8" y="f7"/>
                    </a:lnTo>
                    <a:moveTo>
                      <a:pt x="f6" y="f9"/>
                    </a:moveTo>
                    <a:lnTo>
                      <a:pt x="f10" y="f9"/>
                    </a:lnTo>
                    <a:lnTo>
                      <a:pt x="f10" y="f7"/>
                    </a:lnTo>
                    <a:lnTo>
                      <a:pt x="f6" y="f7"/>
                    </a:lnTo>
                    <a:lnTo>
                      <a:pt x="f6" y="f9"/>
                    </a:lnTo>
                    <a:moveTo>
                      <a:pt x="f11" y="f5"/>
                    </a:moveTo>
                    <a:lnTo>
                      <a:pt x="f12" y="f5"/>
                    </a:lnTo>
                    <a:lnTo>
                      <a:pt x="f12" y="f8"/>
                    </a:lnTo>
                    <a:lnTo>
                      <a:pt x="f11" y="f8"/>
                    </a:lnTo>
                    <a:lnTo>
                      <a:pt x="f11" y="f5"/>
                    </a:lnTo>
                    <a:moveTo>
                      <a:pt x="f13" y="f8"/>
                    </a:moveTo>
                    <a:lnTo>
                      <a:pt x="f13" y="f14"/>
                    </a:lnTo>
                    <a:moveTo>
                      <a:pt x="f15" y="f9"/>
                    </a:moveTo>
                    <a:lnTo>
                      <a:pt x="f15" y="f14"/>
                    </a:lnTo>
                    <a:lnTo>
                      <a:pt x="f16" y="f14"/>
                    </a:lnTo>
                    <a:lnTo>
                      <a:pt x="f16" y="f9"/>
                    </a:lnTo>
                  </a:path>
                </a:pathLst>
              </a:custGeom>
              <a:noFill/>
              <a:ln w="12701" cap="sq">
                <a:solidFill>
                  <a:schemeClr val="bg1"/>
                </a:solidFill>
                <a:prstDash val="solid"/>
                <a:miter/>
              </a:ln>
            </p:spPr>
            <p:txBody>
              <a:bodyPr vert="horz" wrap="square" lIns="86115" tIns="43062" rIns="86115" bIns="43062" anchor="t" anchorCtr="1" compatLnSpc="1">
                <a:noAutofit/>
              </a:bodyPr>
              <a:lstStyle/>
              <a:p>
                <a:pPr marL="0" marR="0" lvl="0" indent="0" algn="ctr" defTabSz="861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848"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447663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1C008A9-D643-4FC9-879F-1325850414FE}"/>
              </a:ext>
            </a:extLst>
          </p:cNvPr>
          <p:cNvSpPr/>
          <p:nvPr/>
        </p:nvSpPr>
        <p:spPr>
          <a:xfrm>
            <a:off x="5332405" y="1518564"/>
            <a:ext cx="6227572" cy="2123187"/>
          </a:xfrm>
          <a:prstGeom prst="roundRect">
            <a:avLst>
              <a:gd name="adj" fmla="val 9883"/>
            </a:avLst>
          </a:prstGeom>
          <a:solidFill>
            <a:schemeClr val="bg1">
              <a:lumMod val="95000"/>
            </a:schemeClr>
          </a:solidFill>
          <a:ln w="57150">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818BA09B-D70B-4B63-9BD5-11950B1B7D25}"/>
              </a:ext>
            </a:extLst>
          </p:cNvPr>
          <p:cNvSpPr/>
          <p:nvPr/>
        </p:nvSpPr>
        <p:spPr>
          <a:xfrm>
            <a:off x="551164" y="1512301"/>
            <a:ext cx="4587930" cy="2123187"/>
          </a:xfrm>
          <a:prstGeom prst="roundRect">
            <a:avLst>
              <a:gd name="adj" fmla="val 8999"/>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8FA81E16-5891-4C73-9882-F7F0E7CE12BA}"/>
              </a:ext>
            </a:extLst>
          </p:cNvPr>
          <p:cNvSpPr/>
          <p:nvPr/>
        </p:nvSpPr>
        <p:spPr>
          <a:xfrm>
            <a:off x="551165" y="3819062"/>
            <a:ext cx="11008813" cy="1036468"/>
          </a:xfrm>
          <a:prstGeom prst="roundRect">
            <a:avLst>
              <a:gd name="adj" fmla="val 14674"/>
            </a:avLst>
          </a:prstGeom>
          <a:solidFill>
            <a:schemeClr val="bg1">
              <a:lumMod val="95000"/>
            </a:schemeClr>
          </a:solidFill>
          <a:ln w="5715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power apps logo">
            <a:extLst>
              <a:ext uri="{FF2B5EF4-FFF2-40B4-BE49-F238E27FC236}">
                <a16:creationId xmlns:a16="http://schemas.microsoft.com/office/drawing/2014/main" id="{A4DCCBF8-9963-4425-9837-B77523903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594" y="1645805"/>
            <a:ext cx="3280201" cy="1341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soft Dynamics 365 logo">
            <a:extLst>
              <a:ext uri="{FF2B5EF4-FFF2-40B4-BE49-F238E27FC236}">
                <a16:creationId xmlns:a16="http://schemas.microsoft.com/office/drawing/2014/main" id="{B72ADE1A-781D-4399-9691-A71A5AB8FC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881"/>
          <a:stretch/>
        </p:blipFill>
        <p:spPr bwMode="auto">
          <a:xfrm>
            <a:off x="5257474" y="1588132"/>
            <a:ext cx="1287475" cy="14611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300DA4-8D2F-419C-93B2-9E9120ED3BB1}"/>
              </a:ext>
            </a:extLst>
          </p:cNvPr>
          <p:cNvSpPr txBox="1"/>
          <p:nvPr/>
        </p:nvSpPr>
        <p:spPr>
          <a:xfrm>
            <a:off x="1445057" y="3965813"/>
            <a:ext cx="2763646" cy="666909"/>
          </a:xfrm>
          <a:prstGeom prst="rect">
            <a:avLst/>
          </a:prstGeom>
        </p:spPr>
        <p:txBody>
          <a:bodyPr vert="horz" wrap="square" lIns="91427" tIns="45713" rIns="91427" bIns="45713" rtlCol="0" anchor="b" anchorCtr="0">
            <a:normAutofit fontScale="70000" lnSpcReduction="20000"/>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Common Data</a:t>
            </a:r>
            <a:b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Service for Apps </a:t>
            </a:r>
          </a:p>
        </p:txBody>
      </p:sp>
      <p:sp>
        <p:nvSpPr>
          <p:cNvPr id="12" name="Rectangle: Rounded Corners 11">
            <a:extLst>
              <a:ext uri="{FF2B5EF4-FFF2-40B4-BE49-F238E27FC236}">
                <a16:creationId xmlns:a16="http://schemas.microsoft.com/office/drawing/2014/main" id="{C3B4D9D8-23C9-4F0C-963C-BE67124E1B29}"/>
              </a:ext>
            </a:extLst>
          </p:cNvPr>
          <p:cNvSpPr/>
          <p:nvPr/>
        </p:nvSpPr>
        <p:spPr>
          <a:xfrm>
            <a:off x="5612142" y="3028071"/>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Sales</a:t>
            </a:r>
          </a:p>
        </p:txBody>
      </p:sp>
      <p:sp>
        <p:nvSpPr>
          <p:cNvPr id="13" name="Rectangle: Rounded Corners 12">
            <a:extLst>
              <a:ext uri="{FF2B5EF4-FFF2-40B4-BE49-F238E27FC236}">
                <a16:creationId xmlns:a16="http://schemas.microsoft.com/office/drawing/2014/main" id="{4D668CC7-07F0-4B16-96DB-D2919AAE6F9F}"/>
              </a:ext>
            </a:extLst>
          </p:cNvPr>
          <p:cNvSpPr/>
          <p:nvPr/>
        </p:nvSpPr>
        <p:spPr>
          <a:xfrm>
            <a:off x="6757887" y="3028071"/>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Service</a:t>
            </a:r>
          </a:p>
        </p:txBody>
      </p:sp>
      <p:sp>
        <p:nvSpPr>
          <p:cNvPr id="14" name="Rectangle: Rounded Corners 13">
            <a:extLst>
              <a:ext uri="{FF2B5EF4-FFF2-40B4-BE49-F238E27FC236}">
                <a16:creationId xmlns:a16="http://schemas.microsoft.com/office/drawing/2014/main" id="{71FBD273-7F48-41DA-B65A-E15E2EE763DF}"/>
              </a:ext>
            </a:extLst>
          </p:cNvPr>
          <p:cNvSpPr/>
          <p:nvPr/>
        </p:nvSpPr>
        <p:spPr>
          <a:xfrm>
            <a:off x="6493702" y="1929495"/>
            <a:ext cx="4339654" cy="765027"/>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13224D"/>
                </a:solidFill>
                <a:effectLst/>
                <a:uLnTx/>
                <a:uFillTx/>
                <a:latin typeface="Segoe UI Light" panose="020B0502040204020203" pitchFamily="34" charset="0"/>
                <a:ea typeface="+mn-ea"/>
                <a:cs typeface="Segoe UI Light" panose="020B0502040204020203" pitchFamily="34" charset="0"/>
              </a:rPr>
              <a:t>Microsoft Dynamics 365 </a:t>
            </a:r>
            <a:br>
              <a:rPr kumimoji="0" lang="en-GB" sz="2000" b="1" i="0" u="none" strike="noStrike" kern="1200" cap="none" spc="0" normalizeH="0" baseline="0" noProof="0" dirty="0">
                <a:ln>
                  <a:noFill/>
                </a:ln>
                <a:solidFill>
                  <a:srgbClr val="13224D"/>
                </a:solidFill>
                <a:effectLst/>
                <a:uLnTx/>
                <a:uFillTx/>
                <a:latin typeface="Segoe UI Light" panose="020B0502040204020203" pitchFamily="34" charset="0"/>
                <a:ea typeface="+mn-ea"/>
                <a:cs typeface="Segoe UI Light" panose="020B0502040204020203" pitchFamily="34" charset="0"/>
              </a:rPr>
            </a:br>
            <a:r>
              <a:rPr kumimoji="0" lang="en-GB" sz="2000" b="1" i="0" u="none" strike="noStrike" kern="1200" cap="none" spc="0" normalizeH="0" baseline="0" noProof="0" dirty="0">
                <a:ln>
                  <a:noFill/>
                </a:ln>
                <a:solidFill>
                  <a:srgbClr val="13224D"/>
                </a:solidFill>
                <a:effectLst/>
                <a:uLnTx/>
                <a:uFillTx/>
                <a:latin typeface="Segoe UI Light" panose="020B0502040204020203" pitchFamily="34" charset="0"/>
                <a:ea typeface="+mn-ea"/>
                <a:cs typeface="Segoe UI Light" panose="020B0502040204020203" pitchFamily="34" charset="0"/>
              </a:rPr>
              <a:t>For Customer Engagement</a:t>
            </a:r>
          </a:p>
        </p:txBody>
      </p:sp>
      <p:sp>
        <p:nvSpPr>
          <p:cNvPr id="15" name="Rectangle: Rounded Corners 14">
            <a:extLst>
              <a:ext uri="{FF2B5EF4-FFF2-40B4-BE49-F238E27FC236}">
                <a16:creationId xmlns:a16="http://schemas.microsoft.com/office/drawing/2014/main" id="{FC7F95A6-6DAD-4369-BD17-C088BA914BA7}"/>
              </a:ext>
            </a:extLst>
          </p:cNvPr>
          <p:cNvSpPr/>
          <p:nvPr/>
        </p:nvSpPr>
        <p:spPr>
          <a:xfrm>
            <a:off x="7903631" y="3028071"/>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Marketing</a:t>
            </a:r>
          </a:p>
        </p:txBody>
      </p:sp>
      <p:sp>
        <p:nvSpPr>
          <p:cNvPr id="17" name="Rectangle: Rounded Corners 16">
            <a:extLst>
              <a:ext uri="{FF2B5EF4-FFF2-40B4-BE49-F238E27FC236}">
                <a16:creationId xmlns:a16="http://schemas.microsoft.com/office/drawing/2014/main" id="{DDEC8861-4A7E-4DBF-94C9-BD9E72A4BAE8}"/>
              </a:ext>
            </a:extLst>
          </p:cNvPr>
          <p:cNvSpPr/>
          <p:nvPr/>
        </p:nvSpPr>
        <p:spPr>
          <a:xfrm>
            <a:off x="9049375" y="3028071"/>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Field Service</a:t>
            </a:r>
          </a:p>
        </p:txBody>
      </p:sp>
      <p:sp>
        <p:nvSpPr>
          <p:cNvPr id="18" name="Rectangle: Rounded Corners 17">
            <a:extLst>
              <a:ext uri="{FF2B5EF4-FFF2-40B4-BE49-F238E27FC236}">
                <a16:creationId xmlns:a16="http://schemas.microsoft.com/office/drawing/2014/main" id="{142345E2-CA5C-4DE6-BFFC-C01FCDC681B3}"/>
              </a:ext>
            </a:extLst>
          </p:cNvPr>
          <p:cNvSpPr/>
          <p:nvPr/>
        </p:nvSpPr>
        <p:spPr>
          <a:xfrm>
            <a:off x="10195120" y="3028071"/>
            <a:ext cx="1081263" cy="494783"/>
          </a:xfrm>
          <a:prstGeom prst="roundRect">
            <a:avLst/>
          </a:prstGeom>
          <a:solidFill>
            <a:srgbClr val="13224D"/>
          </a:solidFill>
          <a:ln w="38100">
            <a:solidFill>
              <a:srgbClr val="13224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Project Service</a:t>
            </a:r>
          </a:p>
        </p:txBody>
      </p:sp>
      <p:sp>
        <p:nvSpPr>
          <p:cNvPr id="19" name="Rectangle: Rounded Corners 18">
            <a:extLst>
              <a:ext uri="{FF2B5EF4-FFF2-40B4-BE49-F238E27FC236}">
                <a16:creationId xmlns:a16="http://schemas.microsoft.com/office/drawing/2014/main" id="{0E21BC2F-8FB1-43BD-8A64-943AA15A2329}"/>
              </a:ext>
            </a:extLst>
          </p:cNvPr>
          <p:cNvSpPr/>
          <p:nvPr/>
        </p:nvSpPr>
        <p:spPr>
          <a:xfrm>
            <a:off x="2976435" y="3009400"/>
            <a:ext cx="1933229" cy="494783"/>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Model Driven Apps</a:t>
            </a:r>
          </a:p>
        </p:txBody>
      </p:sp>
      <p:sp>
        <p:nvSpPr>
          <p:cNvPr id="20" name="Rectangle: Rounded Corners 19">
            <a:extLst>
              <a:ext uri="{FF2B5EF4-FFF2-40B4-BE49-F238E27FC236}">
                <a16:creationId xmlns:a16="http://schemas.microsoft.com/office/drawing/2014/main" id="{B16845B7-61A9-4C0A-82DB-E6DF7CFF283D}"/>
              </a:ext>
            </a:extLst>
          </p:cNvPr>
          <p:cNvSpPr/>
          <p:nvPr/>
        </p:nvSpPr>
        <p:spPr>
          <a:xfrm>
            <a:off x="808958" y="3009400"/>
            <a:ext cx="2049096" cy="494783"/>
          </a:xfrm>
          <a:prstGeom prst="roundRect">
            <a:avLst/>
          </a:prstGeom>
          <a:solidFill>
            <a:srgbClr val="742774"/>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Canvas Apps</a:t>
            </a:r>
          </a:p>
        </p:txBody>
      </p:sp>
      <p:sp>
        <p:nvSpPr>
          <p:cNvPr id="30" name="Rectangle: Rounded Corners 29">
            <a:extLst>
              <a:ext uri="{FF2B5EF4-FFF2-40B4-BE49-F238E27FC236}">
                <a16:creationId xmlns:a16="http://schemas.microsoft.com/office/drawing/2014/main" id="{67850F10-B5B0-4936-9EFA-7612E465E35E}"/>
              </a:ext>
            </a:extLst>
          </p:cNvPr>
          <p:cNvSpPr/>
          <p:nvPr/>
        </p:nvSpPr>
        <p:spPr>
          <a:xfrm>
            <a:off x="7120620" y="4037289"/>
            <a:ext cx="901231" cy="565358"/>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Business Rules</a:t>
            </a:r>
          </a:p>
        </p:txBody>
      </p:sp>
      <p:sp>
        <p:nvSpPr>
          <p:cNvPr id="31" name="Rectangle: Rounded Corners 30">
            <a:extLst>
              <a:ext uri="{FF2B5EF4-FFF2-40B4-BE49-F238E27FC236}">
                <a16:creationId xmlns:a16="http://schemas.microsoft.com/office/drawing/2014/main" id="{ECE854D8-5453-48A0-A9F5-DC0AA169DDD3}"/>
              </a:ext>
            </a:extLst>
          </p:cNvPr>
          <p:cNvSpPr/>
          <p:nvPr/>
        </p:nvSpPr>
        <p:spPr>
          <a:xfrm>
            <a:off x="8139556" y="4037289"/>
            <a:ext cx="901231" cy="565358"/>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Workflows</a:t>
            </a:r>
          </a:p>
        </p:txBody>
      </p:sp>
      <p:sp>
        <p:nvSpPr>
          <p:cNvPr id="32" name="Rectangle: Rounded Corners 31">
            <a:extLst>
              <a:ext uri="{FF2B5EF4-FFF2-40B4-BE49-F238E27FC236}">
                <a16:creationId xmlns:a16="http://schemas.microsoft.com/office/drawing/2014/main" id="{2027CF86-FA76-45C6-8128-DABB25FCA7A9}"/>
              </a:ext>
            </a:extLst>
          </p:cNvPr>
          <p:cNvSpPr/>
          <p:nvPr/>
        </p:nvSpPr>
        <p:spPr>
          <a:xfrm>
            <a:off x="9158492" y="4037289"/>
            <a:ext cx="901233" cy="565358"/>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Business Process Flows</a:t>
            </a:r>
          </a:p>
        </p:txBody>
      </p:sp>
      <p:sp>
        <p:nvSpPr>
          <p:cNvPr id="33" name="Rectangle: Rounded Corners 32">
            <a:extLst>
              <a:ext uri="{FF2B5EF4-FFF2-40B4-BE49-F238E27FC236}">
                <a16:creationId xmlns:a16="http://schemas.microsoft.com/office/drawing/2014/main" id="{C1DF765A-48EF-44BA-9667-1E7FC84C3D42}"/>
              </a:ext>
            </a:extLst>
          </p:cNvPr>
          <p:cNvSpPr/>
          <p:nvPr/>
        </p:nvSpPr>
        <p:spPr>
          <a:xfrm>
            <a:off x="10177430" y="4037289"/>
            <a:ext cx="901231" cy="565358"/>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Plugins</a:t>
            </a:r>
          </a:p>
        </p:txBody>
      </p:sp>
      <p:sp>
        <p:nvSpPr>
          <p:cNvPr id="34" name="Database_EFC7" title="Icon of a cylinder">
            <a:extLst>
              <a:ext uri="{FF2B5EF4-FFF2-40B4-BE49-F238E27FC236}">
                <a16:creationId xmlns:a16="http://schemas.microsoft.com/office/drawing/2014/main" id="{B1146FC0-9EBC-4306-961B-91E86BBF548D}"/>
              </a:ext>
            </a:extLst>
          </p:cNvPr>
          <p:cNvSpPr/>
          <p:nvPr/>
        </p:nvSpPr>
        <p:spPr>
          <a:xfrm>
            <a:off x="873440" y="4039984"/>
            <a:ext cx="434638" cy="564964"/>
          </a:xfrm>
          <a:custGeom>
            <a:avLst/>
            <a:gdLst>
              <a:gd name="f0" fmla="val 10800000"/>
              <a:gd name="f1" fmla="val 5400000"/>
              <a:gd name="f2" fmla="val 180"/>
              <a:gd name="f3" fmla="val w"/>
              <a:gd name="f4" fmla="val h"/>
              <a:gd name="f5" fmla="val 0"/>
              <a:gd name="f6" fmla="val 2511"/>
              <a:gd name="f7" fmla="val 3264"/>
              <a:gd name="f8" fmla="val 2470"/>
              <a:gd name="f9" fmla="val 627"/>
              <a:gd name="f10" fmla="val 2762"/>
              <a:gd name="f11" fmla="val 3040"/>
              <a:gd name="f12" fmla="val 1949"/>
              <a:gd name="f13" fmla="val 1255"/>
              <a:gd name="f14" fmla="val 562"/>
              <a:gd name="f15" fmla="val 41"/>
              <a:gd name="f16" fmla="val 844"/>
              <a:gd name="f17" fmla="val 671"/>
              <a:gd name="f18" fmla="val 1004"/>
              <a:gd name="f19" fmla="val 1840"/>
              <a:gd name="f20" fmla="val 2330"/>
              <a:gd name="f21" fmla="val 224"/>
              <a:gd name="f22" fmla="val 502"/>
              <a:gd name="f23" fmla="val 779"/>
              <a:gd name="f24" fmla="+- 0 0 -90"/>
              <a:gd name="f25" fmla="*/ f3 1 2511"/>
              <a:gd name="f26" fmla="*/ f4 1 3264"/>
              <a:gd name="f27" fmla="val f5"/>
              <a:gd name="f28" fmla="val f6"/>
              <a:gd name="f29" fmla="val f7"/>
              <a:gd name="f30" fmla="*/ f24 f0 1"/>
              <a:gd name="f31" fmla="+- f29 0 f27"/>
              <a:gd name="f32" fmla="+- f28 0 f27"/>
              <a:gd name="f33" fmla="*/ f30 1 f2"/>
              <a:gd name="f34" fmla="*/ f32 1 2511"/>
              <a:gd name="f35" fmla="*/ f31 1 3264"/>
              <a:gd name="f36" fmla="*/ 2470 f32 1"/>
              <a:gd name="f37" fmla="*/ 627 f31 1"/>
              <a:gd name="f38" fmla="*/ 2511 f32 1"/>
              <a:gd name="f39" fmla="*/ 2762 f31 1"/>
              <a:gd name="f40" fmla="*/ 1255 f32 1"/>
              <a:gd name="f41" fmla="*/ 3264 f31 1"/>
              <a:gd name="f42" fmla="*/ 0 f32 1"/>
              <a:gd name="f43" fmla="*/ 41 f32 1"/>
              <a:gd name="f44" fmla="*/ 1004 f31 1"/>
              <a:gd name="f45" fmla="*/ 0 f31 1"/>
              <a:gd name="f46" fmla="*/ 502 f31 1"/>
              <a:gd name="f47" fmla="+- f33 0 f1"/>
              <a:gd name="f48" fmla="*/ f36 1 2511"/>
              <a:gd name="f49" fmla="*/ f37 1 3264"/>
              <a:gd name="f50" fmla="*/ f38 1 2511"/>
              <a:gd name="f51" fmla="*/ f39 1 3264"/>
              <a:gd name="f52" fmla="*/ f40 1 2511"/>
              <a:gd name="f53" fmla="*/ f41 1 3264"/>
              <a:gd name="f54" fmla="*/ f42 1 2511"/>
              <a:gd name="f55" fmla="*/ f43 1 2511"/>
              <a:gd name="f56" fmla="*/ f44 1 3264"/>
              <a:gd name="f57" fmla="*/ f45 1 3264"/>
              <a:gd name="f58" fmla="*/ f46 1 3264"/>
              <a:gd name="f59" fmla="*/ 0 1 f34"/>
              <a:gd name="f60" fmla="*/ f28 1 f34"/>
              <a:gd name="f61" fmla="*/ 0 1 f35"/>
              <a:gd name="f62" fmla="*/ f29 1 f35"/>
              <a:gd name="f63" fmla="*/ f48 1 f34"/>
              <a:gd name="f64" fmla="*/ f49 1 f35"/>
              <a:gd name="f65" fmla="*/ f50 1 f34"/>
              <a:gd name="f66" fmla="*/ f51 1 f35"/>
              <a:gd name="f67" fmla="*/ f52 1 f34"/>
              <a:gd name="f68" fmla="*/ f53 1 f35"/>
              <a:gd name="f69" fmla="*/ f54 1 f34"/>
              <a:gd name="f70" fmla="*/ f55 1 f34"/>
              <a:gd name="f71" fmla="*/ f56 1 f35"/>
              <a:gd name="f72" fmla="*/ f57 1 f35"/>
              <a:gd name="f73" fmla="*/ f58 1 f35"/>
              <a:gd name="f74" fmla="*/ f59 f25 1"/>
              <a:gd name="f75" fmla="*/ f60 f25 1"/>
              <a:gd name="f76" fmla="*/ f62 f26 1"/>
              <a:gd name="f77" fmla="*/ f61 f26 1"/>
              <a:gd name="f78" fmla="*/ f63 f25 1"/>
              <a:gd name="f79" fmla="*/ f64 f26 1"/>
              <a:gd name="f80" fmla="*/ f65 f25 1"/>
              <a:gd name="f81" fmla="*/ f66 f26 1"/>
              <a:gd name="f82" fmla="*/ f67 f25 1"/>
              <a:gd name="f83" fmla="*/ f68 f26 1"/>
              <a:gd name="f84" fmla="*/ f69 f25 1"/>
              <a:gd name="f85" fmla="*/ f70 f25 1"/>
              <a:gd name="f86" fmla="*/ f71 f26 1"/>
              <a:gd name="f87" fmla="*/ f72 f26 1"/>
              <a:gd name="f88" fmla="*/ f73 f26 1"/>
            </a:gdLst>
            <a:ahLst/>
            <a:cxnLst>
              <a:cxn ang="3cd4">
                <a:pos x="hc" y="t"/>
              </a:cxn>
              <a:cxn ang="0">
                <a:pos x="r" y="vc"/>
              </a:cxn>
              <a:cxn ang="cd4">
                <a:pos x="hc" y="b"/>
              </a:cxn>
              <a:cxn ang="cd2">
                <a:pos x="l" y="vc"/>
              </a:cxn>
              <a:cxn ang="f47">
                <a:pos x="f78" y="f79"/>
              </a:cxn>
              <a:cxn ang="f47">
                <a:pos x="f80" y="f79"/>
              </a:cxn>
              <a:cxn ang="f47">
                <a:pos x="f80" y="f81"/>
              </a:cxn>
              <a:cxn ang="f47">
                <a:pos x="f82" y="f83"/>
              </a:cxn>
              <a:cxn ang="f47">
                <a:pos x="f84" y="f81"/>
              </a:cxn>
              <a:cxn ang="f47">
                <a:pos x="f84" y="f79"/>
              </a:cxn>
              <a:cxn ang="f47">
                <a:pos x="f85" y="f79"/>
              </a:cxn>
              <a:cxn ang="f47">
                <a:pos x="f82" y="f86"/>
              </a:cxn>
              <a:cxn ang="f47">
                <a:pos x="f78" y="f79"/>
              </a:cxn>
              <a:cxn ang="f47">
                <a:pos x="f82" y="f87"/>
              </a:cxn>
              <a:cxn ang="f47">
                <a:pos x="f84" y="f88"/>
              </a:cxn>
              <a:cxn ang="f47">
                <a:pos x="f82" y="f86"/>
              </a:cxn>
              <a:cxn ang="f47">
                <a:pos x="f80" y="f88"/>
              </a:cxn>
              <a:cxn ang="f47">
                <a:pos x="f82" y="f87"/>
              </a:cxn>
            </a:cxnLst>
            <a:rect l="f74" t="f77" r="f75" b="f76"/>
            <a:pathLst>
              <a:path w="2511" h="3264">
                <a:moveTo>
                  <a:pt x="f8" y="f9"/>
                </a:moveTo>
                <a:cubicBezTo>
                  <a:pt x="f6" y="f9"/>
                  <a:pt x="f6" y="f9"/>
                  <a:pt x="f6" y="f9"/>
                </a:cubicBezTo>
                <a:cubicBezTo>
                  <a:pt x="f6" y="f10"/>
                  <a:pt x="f6" y="f10"/>
                  <a:pt x="f6" y="f10"/>
                </a:cubicBezTo>
                <a:cubicBezTo>
                  <a:pt x="f6" y="f11"/>
                  <a:pt x="f12" y="f7"/>
                  <a:pt x="f13" y="f7"/>
                </a:cubicBezTo>
                <a:cubicBezTo>
                  <a:pt x="f14" y="f7"/>
                  <a:pt x="f5" y="f11"/>
                  <a:pt x="f5" y="f10"/>
                </a:cubicBezTo>
                <a:cubicBezTo>
                  <a:pt x="f5" y="f9"/>
                  <a:pt x="f5" y="f9"/>
                  <a:pt x="f5" y="f9"/>
                </a:cubicBezTo>
                <a:cubicBezTo>
                  <a:pt x="f15" y="f9"/>
                  <a:pt x="f15" y="f9"/>
                  <a:pt x="f15" y="f9"/>
                </a:cubicBezTo>
                <a:cubicBezTo>
                  <a:pt x="f2" y="f16"/>
                  <a:pt x="f17" y="f18"/>
                  <a:pt x="f13" y="f18"/>
                </a:cubicBezTo>
                <a:cubicBezTo>
                  <a:pt x="f19" y="f18"/>
                  <a:pt x="f20" y="f16"/>
                  <a:pt x="f8" y="f9"/>
                </a:cubicBezTo>
                <a:close/>
                <a:moveTo>
                  <a:pt x="f13" y="f5"/>
                </a:moveTo>
                <a:cubicBezTo>
                  <a:pt x="f14" y="f5"/>
                  <a:pt x="f5" y="f21"/>
                  <a:pt x="f5" y="f22"/>
                </a:cubicBezTo>
                <a:cubicBezTo>
                  <a:pt x="f5" y="f23"/>
                  <a:pt x="f14" y="f18"/>
                  <a:pt x="f13" y="f18"/>
                </a:cubicBezTo>
                <a:cubicBezTo>
                  <a:pt x="f12" y="f18"/>
                  <a:pt x="f6" y="f23"/>
                  <a:pt x="f6" y="f22"/>
                </a:cubicBezTo>
                <a:cubicBezTo>
                  <a:pt x="f6" y="f21"/>
                  <a:pt x="f12" y="f5"/>
                  <a:pt x="f13" y="f5"/>
                </a:cubicBezTo>
                <a:close/>
              </a:path>
            </a:pathLst>
          </a:custGeom>
          <a:noFill/>
          <a:ln w="19046" cap="sq">
            <a:solidFill>
              <a:srgbClr val="282828"/>
            </a:solidFill>
            <a:prstDash val="solid"/>
            <a:miter/>
          </a:ln>
        </p:spPr>
        <p:txBody>
          <a:bodyPr vert="horz" wrap="square" lIns="86115" tIns="43062" rIns="86115" bIns="43062" anchor="ctr" anchorCtr="1" compatLnSpc="1">
            <a:noAutofit/>
          </a:bodyPr>
          <a:lstStyle/>
          <a:p>
            <a:pPr marL="0" marR="0" lvl="0" indent="0" algn="ctr" defTabSz="861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42" name="Rectangle: Rounded Corners 41">
            <a:extLst>
              <a:ext uri="{FF2B5EF4-FFF2-40B4-BE49-F238E27FC236}">
                <a16:creationId xmlns:a16="http://schemas.microsoft.com/office/drawing/2014/main" id="{725C7034-DE70-443C-B0E8-31D555EA8EBF}"/>
              </a:ext>
            </a:extLst>
          </p:cNvPr>
          <p:cNvSpPr/>
          <p:nvPr/>
        </p:nvSpPr>
        <p:spPr>
          <a:xfrm>
            <a:off x="6101684" y="4037289"/>
            <a:ext cx="901231" cy="565358"/>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Custom Entities</a:t>
            </a:r>
          </a:p>
        </p:txBody>
      </p:sp>
      <p:sp>
        <p:nvSpPr>
          <p:cNvPr id="43" name="Rectangle: Rounded Corners 42">
            <a:extLst>
              <a:ext uri="{FF2B5EF4-FFF2-40B4-BE49-F238E27FC236}">
                <a16:creationId xmlns:a16="http://schemas.microsoft.com/office/drawing/2014/main" id="{277601BB-21AA-4765-B790-D13255876081}"/>
              </a:ext>
            </a:extLst>
          </p:cNvPr>
          <p:cNvSpPr/>
          <p:nvPr/>
        </p:nvSpPr>
        <p:spPr>
          <a:xfrm>
            <a:off x="5082747" y="4037289"/>
            <a:ext cx="901231" cy="565358"/>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Restricted Entities</a:t>
            </a:r>
          </a:p>
        </p:txBody>
      </p:sp>
      <p:sp>
        <p:nvSpPr>
          <p:cNvPr id="44" name="Rectangle: Rounded Corners 43">
            <a:extLst>
              <a:ext uri="{FF2B5EF4-FFF2-40B4-BE49-F238E27FC236}">
                <a16:creationId xmlns:a16="http://schemas.microsoft.com/office/drawing/2014/main" id="{AB1AC718-2940-4BED-8459-E4C21F93BAA7}"/>
              </a:ext>
            </a:extLst>
          </p:cNvPr>
          <p:cNvSpPr/>
          <p:nvPr/>
        </p:nvSpPr>
        <p:spPr>
          <a:xfrm>
            <a:off x="4063810" y="4037289"/>
            <a:ext cx="901231" cy="565358"/>
          </a:xfrm>
          <a:prstGeom prst="roundRect">
            <a:avLst/>
          </a:prstGeom>
          <a:solidFill>
            <a:schemeClr val="bg1">
              <a:lumMod val="50000"/>
            </a:schemeClr>
          </a:solidFill>
          <a:ln w="38100">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Core Entities</a:t>
            </a:r>
          </a:p>
        </p:txBody>
      </p:sp>
    </p:spTree>
    <p:extLst>
      <p:ext uri="{BB962C8B-B14F-4D97-AF65-F5344CB8AC3E}">
        <p14:creationId xmlns:p14="http://schemas.microsoft.com/office/powerpoint/2010/main" val="211097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Integration + Connectivity</a:t>
            </a:r>
          </a:p>
        </p:txBody>
      </p:sp>
      <p:sp>
        <p:nvSpPr>
          <p:cNvPr id="6" name="Text Placeholder 5"/>
          <p:cNvSpPr>
            <a:spLocks noGrp="1"/>
          </p:cNvSpPr>
          <p:nvPr>
            <p:ph type="body" idx="15"/>
          </p:nvPr>
        </p:nvSpPr>
        <p:spPr/>
        <p:txBody>
          <a:bodyPr/>
          <a:lstStyle/>
          <a:p>
            <a:endParaRPr lang="en-US"/>
          </a:p>
        </p:txBody>
      </p:sp>
      <p:sp>
        <p:nvSpPr>
          <p:cNvPr id="7" name="Text Placeholder 6"/>
          <p:cNvSpPr>
            <a:spLocks noGrp="1"/>
          </p:cNvSpPr>
          <p:nvPr>
            <p:ph type="body" sz="quarter" idx="16"/>
          </p:nvPr>
        </p:nvSpPr>
        <p:spPr/>
        <p:txBody>
          <a:bodyPr/>
          <a:lstStyle/>
          <a:p>
            <a:r>
              <a:rPr lang="en-US" dirty="0"/>
              <a:t>Built-in connectivity to 300+ SaaS cloud services, file providers, databases, web APIs, productivity apps, and more</a:t>
            </a:r>
          </a:p>
          <a:p>
            <a:r>
              <a:rPr lang="en-US" dirty="0"/>
              <a:t>Connect to on-premises systems via Data Gateway </a:t>
            </a:r>
          </a:p>
          <a:p>
            <a:r>
              <a:rPr lang="en-US" dirty="0"/>
              <a:t>Pluggable extensibility via Custom Connectors to integrate existing LOB systems into Flow</a:t>
            </a:r>
          </a:p>
          <a:p>
            <a:endParaRPr lang="en-US" dirty="0"/>
          </a:p>
        </p:txBody>
      </p:sp>
      <p:sp>
        <p:nvSpPr>
          <p:cNvPr id="8" name="Picture Placeholder 7"/>
          <p:cNvSpPr>
            <a:spLocks noGrp="1"/>
          </p:cNvSpPr>
          <p:nvPr>
            <p:ph type="pic" sz="quarter" idx="17"/>
          </p:nvPr>
        </p:nvSpPr>
        <p:spPr/>
      </p:sp>
      <p:grpSp>
        <p:nvGrpSpPr>
          <p:cNvPr id="9" name="Group 8">
            <a:extLst>
              <a:ext uri="{FF2B5EF4-FFF2-40B4-BE49-F238E27FC236}">
                <a16:creationId xmlns:a16="http://schemas.microsoft.com/office/drawing/2014/main" id="{DCE18C02-DA27-4F66-8EDF-5F0C527F5AC1}"/>
              </a:ext>
            </a:extLst>
          </p:cNvPr>
          <p:cNvGrpSpPr/>
          <p:nvPr/>
        </p:nvGrpSpPr>
        <p:grpSpPr>
          <a:xfrm>
            <a:off x="6239719" y="132126"/>
            <a:ext cx="5952281" cy="6728589"/>
            <a:chOff x="6239719" y="132126"/>
            <a:chExt cx="5952281" cy="6728589"/>
          </a:xfrm>
        </p:grpSpPr>
        <p:pic>
          <p:nvPicPr>
            <p:cNvPr id="10" name="Picture 9">
              <a:extLst>
                <a:ext uri="{FF2B5EF4-FFF2-40B4-BE49-F238E27FC236}">
                  <a16:creationId xmlns:a16="http://schemas.microsoft.com/office/drawing/2014/main" id="{B7EAF48B-D9A0-467E-A502-C1A7378D5909}"/>
                </a:ext>
              </a:extLst>
            </p:cNvPr>
            <p:cNvPicPr>
              <a:picLocks noChangeAspect="1"/>
            </p:cNvPicPr>
            <p:nvPr/>
          </p:nvPicPr>
          <p:blipFill>
            <a:blip r:embed="rId2"/>
            <a:stretch>
              <a:fillRect/>
            </a:stretch>
          </p:blipFill>
          <p:spPr>
            <a:xfrm>
              <a:off x="6264977" y="132126"/>
              <a:ext cx="2984363" cy="2617808"/>
            </a:xfrm>
            <a:prstGeom prst="rect">
              <a:avLst/>
            </a:prstGeom>
          </p:spPr>
        </p:pic>
        <p:pic>
          <p:nvPicPr>
            <p:cNvPr id="11" name="Picture 10">
              <a:extLst>
                <a:ext uri="{FF2B5EF4-FFF2-40B4-BE49-F238E27FC236}">
                  <a16:creationId xmlns:a16="http://schemas.microsoft.com/office/drawing/2014/main" id="{34FD0308-C4A3-4A60-9F18-D3CCB39C7BBD}"/>
                </a:ext>
              </a:extLst>
            </p:cNvPr>
            <p:cNvPicPr>
              <a:picLocks noChangeAspect="1"/>
            </p:cNvPicPr>
            <p:nvPr/>
          </p:nvPicPr>
          <p:blipFill>
            <a:blip r:embed="rId3"/>
            <a:stretch>
              <a:fillRect/>
            </a:stretch>
          </p:blipFill>
          <p:spPr>
            <a:xfrm>
              <a:off x="9169846" y="132126"/>
              <a:ext cx="2995260" cy="2617808"/>
            </a:xfrm>
            <a:prstGeom prst="rect">
              <a:avLst/>
            </a:prstGeom>
          </p:spPr>
        </p:pic>
        <p:pic>
          <p:nvPicPr>
            <p:cNvPr id="12" name="Picture 11">
              <a:extLst>
                <a:ext uri="{FF2B5EF4-FFF2-40B4-BE49-F238E27FC236}">
                  <a16:creationId xmlns:a16="http://schemas.microsoft.com/office/drawing/2014/main" id="{B05FD433-FCA1-4B2F-9AAF-695660A8B489}"/>
                </a:ext>
              </a:extLst>
            </p:cNvPr>
            <p:cNvPicPr>
              <a:picLocks noChangeAspect="1"/>
            </p:cNvPicPr>
            <p:nvPr/>
          </p:nvPicPr>
          <p:blipFill>
            <a:blip r:embed="rId4"/>
            <a:stretch>
              <a:fillRect/>
            </a:stretch>
          </p:blipFill>
          <p:spPr>
            <a:xfrm>
              <a:off x="6239719" y="2711323"/>
              <a:ext cx="2953428" cy="2612184"/>
            </a:xfrm>
            <a:prstGeom prst="rect">
              <a:avLst/>
            </a:prstGeom>
          </p:spPr>
        </p:pic>
        <p:pic>
          <p:nvPicPr>
            <p:cNvPr id="13" name="Picture 12">
              <a:extLst>
                <a:ext uri="{FF2B5EF4-FFF2-40B4-BE49-F238E27FC236}">
                  <a16:creationId xmlns:a16="http://schemas.microsoft.com/office/drawing/2014/main" id="{067CEDF4-6685-4DC7-8397-9BCFD23ED207}"/>
                </a:ext>
              </a:extLst>
            </p:cNvPr>
            <p:cNvPicPr>
              <a:picLocks noChangeAspect="1"/>
            </p:cNvPicPr>
            <p:nvPr/>
          </p:nvPicPr>
          <p:blipFill>
            <a:blip r:embed="rId5"/>
            <a:stretch>
              <a:fillRect/>
            </a:stretch>
          </p:blipFill>
          <p:spPr>
            <a:xfrm>
              <a:off x="9218405" y="2714135"/>
              <a:ext cx="2907501" cy="2612184"/>
            </a:xfrm>
            <a:prstGeom prst="rect">
              <a:avLst/>
            </a:prstGeom>
          </p:spPr>
        </p:pic>
        <p:pic>
          <p:nvPicPr>
            <p:cNvPr id="14" name="Picture 13">
              <a:extLst>
                <a:ext uri="{FF2B5EF4-FFF2-40B4-BE49-F238E27FC236}">
                  <a16:creationId xmlns:a16="http://schemas.microsoft.com/office/drawing/2014/main" id="{C462CA92-2A27-4B45-92AA-05CB753CF545}"/>
                </a:ext>
              </a:extLst>
            </p:cNvPr>
            <p:cNvPicPr>
              <a:picLocks noChangeAspect="1"/>
            </p:cNvPicPr>
            <p:nvPr/>
          </p:nvPicPr>
          <p:blipFill>
            <a:blip r:embed="rId6"/>
            <a:stretch>
              <a:fillRect/>
            </a:stretch>
          </p:blipFill>
          <p:spPr>
            <a:xfrm>
              <a:off x="9218405" y="5308101"/>
              <a:ext cx="2973595" cy="1039846"/>
            </a:xfrm>
            <a:prstGeom prst="rect">
              <a:avLst/>
            </a:prstGeom>
          </p:spPr>
        </p:pic>
        <p:pic>
          <p:nvPicPr>
            <p:cNvPr id="15" name="Picture 14">
              <a:extLst>
                <a:ext uri="{FF2B5EF4-FFF2-40B4-BE49-F238E27FC236}">
                  <a16:creationId xmlns:a16="http://schemas.microsoft.com/office/drawing/2014/main" id="{15214397-F266-4AF3-A1E7-360E55603D23}"/>
                </a:ext>
              </a:extLst>
            </p:cNvPr>
            <p:cNvPicPr>
              <a:picLocks noChangeAspect="1"/>
            </p:cNvPicPr>
            <p:nvPr/>
          </p:nvPicPr>
          <p:blipFill>
            <a:blip r:embed="rId7"/>
            <a:stretch>
              <a:fillRect/>
            </a:stretch>
          </p:blipFill>
          <p:spPr>
            <a:xfrm>
              <a:off x="6315011" y="5323532"/>
              <a:ext cx="2879013" cy="1534468"/>
            </a:xfrm>
            <a:prstGeom prst="rect">
              <a:avLst/>
            </a:prstGeom>
          </p:spPr>
        </p:pic>
        <p:pic>
          <p:nvPicPr>
            <p:cNvPr id="16" name="Picture 15">
              <a:extLst>
                <a:ext uri="{FF2B5EF4-FFF2-40B4-BE49-F238E27FC236}">
                  <a16:creationId xmlns:a16="http://schemas.microsoft.com/office/drawing/2014/main" id="{DFA90ECB-3D5F-4349-A184-F937ACAC2A91}"/>
                </a:ext>
              </a:extLst>
            </p:cNvPr>
            <p:cNvPicPr>
              <a:picLocks noChangeAspect="1"/>
            </p:cNvPicPr>
            <p:nvPr/>
          </p:nvPicPr>
          <p:blipFill>
            <a:blip r:embed="rId8"/>
            <a:stretch>
              <a:fillRect/>
            </a:stretch>
          </p:blipFill>
          <p:spPr>
            <a:xfrm>
              <a:off x="6688669" y="6353284"/>
              <a:ext cx="1065848" cy="507431"/>
            </a:xfrm>
            <a:prstGeom prst="rect">
              <a:avLst/>
            </a:prstGeom>
          </p:spPr>
        </p:pic>
      </p:grpSp>
    </p:spTree>
    <p:extLst>
      <p:ext uri="{BB962C8B-B14F-4D97-AF65-F5344CB8AC3E}">
        <p14:creationId xmlns:p14="http://schemas.microsoft.com/office/powerpoint/2010/main" val="4031637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Templates help users to get started</a:t>
            </a:r>
          </a:p>
        </p:txBody>
      </p:sp>
      <p:sp>
        <p:nvSpPr>
          <p:cNvPr id="3" name="Text Placeholder 2"/>
          <p:cNvSpPr>
            <a:spLocks noGrp="1"/>
          </p:cNvSpPr>
          <p:nvPr>
            <p:ph type="body" idx="15"/>
          </p:nvPr>
        </p:nvSpPr>
        <p:spPr/>
        <p:txBody>
          <a:bodyPr/>
          <a:lstStyle/>
          <a:p>
            <a:endParaRPr lang="en-US"/>
          </a:p>
        </p:txBody>
      </p:sp>
      <p:pic>
        <p:nvPicPr>
          <p:cNvPr id="5" name="Picture 4"/>
          <p:cNvPicPr>
            <a:picLocks noChangeAspect="1"/>
          </p:cNvPicPr>
          <p:nvPr/>
        </p:nvPicPr>
        <p:blipFill rotWithShape="1">
          <a:blip r:embed="rId2"/>
          <a:srcRect r="87296" b="10012"/>
          <a:stretch/>
        </p:blipFill>
        <p:spPr>
          <a:xfrm>
            <a:off x="866" y="1337937"/>
            <a:ext cx="1523784" cy="5519092"/>
          </a:xfrm>
          <a:prstGeom prst="rect">
            <a:avLst/>
          </a:prstGeom>
        </p:spPr>
      </p:pic>
      <p:pic>
        <p:nvPicPr>
          <p:cNvPr id="6" name="Picture 5"/>
          <p:cNvPicPr>
            <a:picLocks noChangeAspect="1"/>
          </p:cNvPicPr>
          <p:nvPr/>
        </p:nvPicPr>
        <p:blipFill rotWithShape="1">
          <a:blip r:embed="rId2"/>
          <a:srcRect l="12658" r="74638" b="10012"/>
          <a:stretch/>
        </p:blipFill>
        <p:spPr>
          <a:xfrm>
            <a:off x="1524649" y="1337937"/>
            <a:ext cx="1523784" cy="5519092"/>
          </a:xfrm>
          <a:prstGeom prst="rect">
            <a:avLst/>
          </a:prstGeom>
        </p:spPr>
      </p:pic>
      <p:pic>
        <p:nvPicPr>
          <p:cNvPr id="7" name="Picture 6"/>
          <p:cNvPicPr>
            <a:picLocks noChangeAspect="1"/>
          </p:cNvPicPr>
          <p:nvPr/>
        </p:nvPicPr>
        <p:blipFill rotWithShape="1">
          <a:blip r:embed="rId2"/>
          <a:srcRect l="25130" r="62166" b="10012"/>
          <a:stretch/>
        </p:blipFill>
        <p:spPr>
          <a:xfrm>
            <a:off x="3048434" y="1337937"/>
            <a:ext cx="1523784" cy="5519092"/>
          </a:xfrm>
          <a:prstGeom prst="rect">
            <a:avLst/>
          </a:prstGeom>
        </p:spPr>
      </p:pic>
      <p:pic>
        <p:nvPicPr>
          <p:cNvPr id="8" name="Picture 7"/>
          <p:cNvPicPr>
            <a:picLocks noChangeAspect="1"/>
          </p:cNvPicPr>
          <p:nvPr/>
        </p:nvPicPr>
        <p:blipFill rotWithShape="1">
          <a:blip r:embed="rId2"/>
          <a:srcRect l="37416" r="49880" b="10012"/>
          <a:stretch/>
        </p:blipFill>
        <p:spPr>
          <a:xfrm>
            <a:off x="4572217" y="1337937"/>
            <a:ext cx="1523784" cy="5519092"/>
          </a:xfrm>
          <a:prstGeom prst="rect">
            <a:avLst/>
          </a:prstGeom>
        </p:spPr>
      </p:pic>
      <p:pic>
        <p:nvPicPr>
          <p:cNvPr id="9" name="Picture 8"/>
          <p:cNvPicPr>
            <a:picLocks noChangeAspect="1"/>
          </p:cNvPicPr>
          <p:nvPr/>
        </p:nvPicPr>
        <p:blipFill rotWithShape="1">
          <a:blip r:embed="rId2"/>
          <a:srcRect l="49795" r="37501" b="10012"/>
          <a:stretch/>
        </p:blipFill>
        <p:spPr>
          <a:xfrm>
            <a:off x="6096001" y="1337937"/>
            <a:ext cx="1523784" cy="5519092"/>
          </a:xfrm>
          <a:prstGeom prst="rect">
            <a:avLst/>
          </a:prstGeom>
        </p:spPr>
      </p:pic>
      <p:pic>
        <p:nvPicPr>
          <p:cNvPr id="10" name="Picture 9"/>
          <p:cNvPicPr>
            <a:picLocks noChangeAspect="1"/>
          </p:cNvPicPr>
          <p:nvPr/>
        </p:nvPicPr>
        <p:blipFill rotWithShape="1">
          <a:blip r:embed="rId2"/>
          <a:srcRect l="62267" r="25029" b="10012"/>
          <a:stretch/>
        </p:blipFill>
        <p:spPr>
          <a:xfrm>
            <a:off x="7619785" y="1337937"/>
            <a:ext cx="1523784" cy="5519092"/>
          </a:xfrm>
          <a:prstGeom prst="rect">
            <a:avLst/>
          </a:prstGeom>
        </p:spPr>
      </p:pic>
      <p:pic>
        <p:nvPicPr>
          <p:cNvPr id="11" name="Picture 10"/>
          <p:cNvPicPr>
            <a:picLocks noChangeAspect="1"/>
          </p:cNvPicPr>
          <p:nvPr/>
        </p:nvPicPr>
        <p:blipFill rotWithShape="1">
          <a:blip r:embed="rId2"/>
          <a:srcRect l="74739" r="12557" b="10012"/>
          <a:stretch/>
        </p:blipFill>
        <p:spPr>
          <a:xfrm>
            <a:off x="9143569" y="1337937"/>
            <a:ext cx="1523784" cy="5519092"/>
          </a:xfrm>
          <a:prstGeom prst="rect">
            <a:avLst/>
          </a:prstGeom>
        </p:spPr>
      </p:pic>
      <p:pic>
        <p:nvPicPr>
          <p:cNvPr id="12" name="Picture 11"/>
          <p:cNvPicPr>
            <a:picLocks noChangeAspect="1"/>
          </p:cNvPicPr>
          <p:nvPr/>
        </p:nvPicPr>
        <p:blipFill rotWithShape="1">
          <a:blip r:embed="rId2"/>
          <a:srcRect l="87025" r="271" b="10012"/>
          <a:stretch/>
        </p:blipFill>
        <p:spPr>
          <a:xfrm>
            <a:off x="10667353" y="1337937"/>
            <a:ext cx="1523784" cy="5519092"/>
          </a:xfrm>
          <a:prstGeom prst="rect">
            <a:avLst/>
          </a:prstGeom>
        </p:spPr>
      </p:pic>
    </p:spTree>
    <p:extLst>
      <p:ext uri="{BB962C8B-B14F-4D97-AF65-F5344CB8AC3E}">
        <p14:creationId xmlns:p14="http://schemas.microsoft.com/office/powerpoint/2010/main" val="263349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E295E424-F0D6-49D9-8909-D216BF216DC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a:solidFill>
                  <a:srgbClr val="FFFFFF"/>
                </a:solidFill>
                <a:latin typeface="Segoe UI" panose="020B0502040204020203" pitchFamily="34" charset="0"/>
                <a:cs typeface="Segoe UI" panose="020B0502040204020203" pitchFamily="34" charset="0"/>
              </a:rPr>
              <a:t>Flow vs. Workflow</a:t>
            </a:r>
          </a:p>
        </p:txBody>
      </p:sp>
      <p:pic>
        <p:nvPicPr>
          <p:cNvPr id="4" name="Picture 3">
            <a:extLst>
              <a:ext uri="{FF2B5EF4-FFF2-40B4-BE49-F238E27FC236}">
                <a16:creationId xmlns:a16="http://schemas.microsoft.com/office/drawing/2014/main" id="{DADAD53F-B6BC-4E6A-98E1-401D9F67EB14}"/>
              </a:ext>
            </a:extLst>
          </p:cNvPr>
          <p:cNvPicPr>
            <a:picLocks noChangeAspect="1"/>
          </p:cNvPicPr>
          <p:nvPr/>
        </p:nvPicPr>
        <p:blipFill rotWithShape="1">
          <a:blip r:embed="rId2"/>
          <a:srcRect l="24097" r="14469"/>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F82CFDD3-5A85-44F8-BDAC-97CCA39B7962}"/>
              </a:ext>
            </a:extLst>
          </p:cNvPr>
          <p:cNvSpPr>
            <a:spLocks noGrp="1"/>
          </p:cNvSpPr>
          <p:nvPr>
            <p:ph type="body" sz="quarter" idx="10"/>
          </p:nvPr>
        </p:nvSpPr>
        <p:spPr>
          <a:xfrm>
            <a:off x="8029319" y="917725"/>
            <a:ext cx="3424739" cy="4852362"/>
          </a:xfrm>
        </p:spPr>
        <p:txBody>
          <a:bodyPr vert="horz" lIns="91440" tIns="45720" rIns="91440" bIns="45720" rtlCol="0" anchor="ctr">
            <a:normAutofit/>
          </a:bodyPr>
          <a:lstStyle/>
          <a:p>
            <a:r>
              <a:rPr lang="en-US" sz="2000" dirty="0">
                <a:solidFill>
                  <a:srgbClr val="FFFFFF"/>
                </a:solidFill>
                <a:latin typeface="Segoe UI" panose="020B0502040204020203" pitchFamily="34" charset="0"/>
                <a:cs typeface="Segoe UI" panose="020B0502040204020203" pitchFamily="34" charset="0"/>
              </a:rPr>
              <a:t>Power Automate Flow is now part of Dynamics 365 solutions</a:t>
            </a:r>
          </a:p>
          <a:p>
            <a:r>
              <a:rPr lang="en-US" sz="2000" dirty="0">
                <a:solidFill>
                  <a:srgbClr val="FFFFFF"/>
                </a:solidFill>
                <a:latin typeface="Segoe UI" panose="020B0502040204020203" pitchFamily="34" charset="0"/>
                <a:cs typeface="Segoe UI" panose="020B0502040204020203" pitchFamily="34" charset="0"/>
              </a:rPr>
              <a:t>Flow is more performant than workflow</a:t>
            </a:r>
          </a:p>
          <a:p>
            <a:r>
              <a:rPr lang="en-US" sz="2000" dirty="0">
                <a:solidFill>
                  <a:srgbClr val="FFFFFF"/>
                </a:solidFill>
                <a:latin typeface="Segoe UI" panose="020B0502040204020203" pitchFamily="34" charset="0"/>
                <a:cs typeface="Segoe UI" panose="020B0502040204020203" pitchFamily="34" charset="0"/>
              </a:rPr>
              <a:t>Flow connectors</a:t>
            </a:r>
          </a:p>
          <a:p>
            <a:r>
              <a:rPr lang="en-US" sz="2000" dirty="0">
                <a:solidFill>
                  <a:srgbClr val="FFFFFF"/>
                </a:solidFill>
                <a:latin typeface="Segoe UI" panose="020B0502040204020203" pitchFamily="34" charset="0"/>
                <a:cs typeface="Segoe UI" panose="020B0502040204020203" pitchFamily="34" charset="0"/>
              </a:rPr>
              <a:t>Run on demand Flows</a:t>
            </a:r>
          </a:p>
          <a:p>
            <a:r>
              <a:rPr lang="en-US" sz="2000" dirty="0">
                <a:solidFill>
                  <a:srgbClr val="FFFFFF"/>
                </a:solidFill>
                <a:latin typeface="Segoe UI" panose="020B0502040204020203" pitchFamily="34" charset="0"/>
                <a:cs typeface="Segoe UI" panose="020B0502040204020203" pitchFamily="34" charset="0"/>
              </a:rPr>
              <a:t>Should I use flow or workflow?</a:t>
            </a:r>
          </a:p>
        </p:txBody>
      </p:sp>
    </p:spTree>
    <p:extLst>
      <p:ext uri="{BB962C8B-B14F-4D97-AF65-F5344CB8AC3E}">
        <p14:creationId xmlns:p14="http://schemas.microsoft.com/office/powerpoint/2010/main" val="1415435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94F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D962007-525E-4856-AC91-DA92887D5C6A}"/>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a:solidFill>
                  <a:srgbClr val="FFFFFF"/>
                </a:solidFill>
                <a:latin typeface="Segoe UI" panose="020B0502040204020203" pitchFamily="34" charset="0"/>
                <a:cs typeface="Segoe UI" panose="020B0502040204020203" pitchFamily="34" charset="0"/>
              </a:rPr>
              <a:t>Compliance and security</a:t>
            </a:r>
          </a:p>
        </p:txBody>
      </p:sp>
      <p:pic>
        <p:nvPicPr>
          <p:cNvPr id="5" name="Picture 4" descr="A close up of a person&#10;&#10;Description automatically generated">
            <a:extLst>
              <a:ext uri="{FF2B5EF4-FFF2-40B4-BE49-F238E27FC236}">
                <a16:creationId xmlns:a16="http://schemas.microsoft.com/office/drawing/2014/main" id="{BA4A4636-3293-4C3D-926C-877AEBB6A9E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57" t="449" r="29794" b="-451"/>
          <a:stretch/>
        </p:blipFill>
        <p:spPr>
          <a:xfrm>
            <a:off x="327547" y="321733"/>
            <a:ext cx="7058306" cy="4107392"/>
          </a:xfrm>
          <a:prstGeom prst="rect">
            <a:avLst/>
          </a:prstGeom>
        </p:spPr>
      </p:pic>
      <p:sp>
        <p:nvSpPr>
          <p:cNvPr id="8"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3CBD7A2D-F2A8-4DB3-A3FE-30690E2031B3}"/>
              </a:ext>
            </a:extLst>
          </p:cNvPr>
          <p:cNvSpPr>
            <a:spLocks noGrp="1"/>
          </p:cNvSpPr>
          <p:nvPr>
            <p:ph type="body" sz="quarter" idx="10"/>
          </p:nvPr>
        </p:nvSpPr>
        <p:spPr>
          <a:xfrm>
            <a:off x="8029319" y="917725"/>
            <a:ext cx="3424739" cy="4852362"/>
          </a:xfrm>
        </p:spPr>
        <p:txBody>
          <a:bodyPr vert="horz" lIns="91440" tIns="45720" rIns="91440" bIns="45720" rtlCol="0" anchor="ctr">
            <a:normAutofit/>
          </a:bodyPr>
          <a:lstStyle/>
          <a:p>
            <a:r>
              <a:rPr lang="en-US" sz="2000" dirty="0">
                <a:solidFill>
                  <a:srgbClr val="FFFFFF"/>
                </a:solidFill>
                <a:latin typeface="Segoe UI" panose="020B0502040204020203" pitchFamily="34" charset="0"/>
                <a:cs typeface="Segoe UI" panose="020B0502040204020203" pitchFamily="34" charset="0"/>
              </a:rPr>
              <a:t>Audit logs in O365 Security and Compliance Center</a:t>
            </a:r>
          </a:p>
          <a:p>
            <a:r>
              <a:rPr lang="en-US" sz="2000" dirty="0">
                <a:solidFill>
                  <a:srgbClr val="FFFFFF"/>
                </a:solidFill>
                <a:latin typeface="Segoe UI" panose="020B0502040204020203" pitchFamily="34" charset="0"/>
                <a:cs typeface="Segoe UI" panose="020B0502040204020203" pitchFamily="34" charset="0"/>
              </a:rPr>
              <a:t>DLP policies—group connectors</a:t>
            </a:r>
          </a:p>
          <a:p>
            <a:r>
              <a:rPr lang="en-US" sz="2000" dirty="0">
                <a:solidFill>
                  <a:srgbClr val="FFFFFF"/>
                </a:solidFill>
                <a:latin typeface="Segoe UI" panose="020B0502040204020203" pitchFamily="34" charset="0"/>
                <a:cs typeface="Segoe UI" panose="020B0502040204020203" pitchFamily="34" charset="0"/>
              </a:rPr>
              <a:t>Network access control</a:t>
            </a:r>
          </a:p>
          <a:p>
            <a:r>
              <a:rPr lang="en-US" sz="2000" dirty="0">
                <a:solidFill>
                  <a:srgbClr val="FFFFFF"/>
                </a:solidFill>
                <a:latin typeface="Segoe UI" panose="020B0502040204020203" pitchFamily="34" charset="0"/>
                <a:cs typeface="Segoe UI" panose="020B0502040204020203" pitchFamily="34" charset="0"/>
              </a:rPr>
              <a:t>D365 security roles</a:t>
            </a:r>
          </a:p>
          <a:p>
            <a:r>
              <a:rPr lang="en-US" sz="2000" dirty="0">
                <a:solidFill>
                  <a:srgbClr val="FFFFFF"/>
                </a:solidFill>
                <a:latin typeface="Segoe UI" panose="020B0502040204020203" pitchFamily="34" charset="0"/>
                <a:cs typeface="Segoe UI" panose="020B0502040204020203" pitchFamily="34" charset="0"/>
              </a:rPr>
              <a:t>Admin whitepaper: </a:t>
            </a:r>
            <a:r>
              <a:rPr lang="en-US" sz="2000" dirty="0">
                <a:solidFill>
                  <a:srgbClr val="FFFFFF"/>
                </a:solidFill>
                <a:latin typeface="Segoe UI" panose="020B0502040204020203" pitchFamily="34" charset="0"/>
                <a:cs typeface="Segoe UI" panose="020B0502040204020203" pitchFamily="34" charset="0"/>
                <a:hlinkClick r:id="rId4"/>
              </a:rPr>
              <a:t>https://aka.ms/powerappsadminwhitepaper</a:t>
            </a:r>
            <a:endParaRPr lang="en-US" sz="2000" dirty="0">
              <a:solidFill>
                <a:srgbClr val="FFFFFF"/>
              </a:solidFill>
              <a:latin typeface="Segoe UI" panose="020B0502040204020203" pitchFamily="34" charset="0"/>
              <a:cs typeface="Segoe UI" panose="020B0502040204020203" pitchFamily="34" charset="0"/>
            </a:endParaRPr>
          </a:p>
          <a:p>
            <a:r>
              <a:rPr lang="en-US" sz="1600" dirty="0">
                <a:solidFill>
                  <a:srgbClr val="FFFFFF"/>
                </a:solidFill>
                <a:latin typeface="Segoe UI" panose="020B0502040204020203" pitchFamily="34" charset="0"/>
                <a:cs typeface="Segoe UI" panose="020B0502040204020203" pitchFamily="34" charset="0"/>
              </a:rPr>
              <a:t>COE Starter Kit: </a:t>
            </a:r>
            <a:r>
              <a:rPr lang="en-US" sz="1600" b="1" dirty="0">
                <a:latin typeface="Segoe UI" panose="020B0502040204020203" pitchFamily="34" charset="0"/>
                <a:cs typeface="Segoe UI" panose="020B0502040204020203" pitchFamily="34" charset="0"/>
                <a:hlinkClick r:id="rId5"/>
              </a:rPr>
              <a:t>aka.ms/</a:t>
            </a:r>
            <a:r>
              <a:rPr lang="en-US" sz="1600" b="1" dirty="0" err="1">
                <a:latin typeface="Segoe UI" panose="020B0502040204020203" pitchFamily="34" charset="0"/>
                <a:cs typeface="Segoe UI" panose="020B0502040204020203" pitchFamily="34" charset="0"/>
                <a:hlinkClick r:id="rId5"/>
              </a:rPr>
              <a:t>CoEStarterKitDownload</a:t>
            </a:r>
            <a:endParaRPr lang="en-US" sz="1600" dirty="0">
              <a:latin typeface="Segoe UI" panose="020B0502040204020203" pitchFamily="34" charset="0"/>
              <a:cs typeface="Segoe UI" panose="020B0502040204020203" pitchFamily="34" charset="0"/>
            </a:endParaRPr>
          </a:p>
          <a:p>
            <a:endParaRPr lang="en-US" sz="2000" dirty="0">
              <a:solidFill>
                <a:srgbClr val="FFFFFF"/>
              </a:solidFill>
              <a:latin typeface="Segoe UI" panose="020B0502040204020203" pitchFamily="34" charset="0"/>
              <a:cs typeface="Segoe UI" panose="020B0502040204020203" pitchFamily="34" charset="0"/>
            </a:endParaRPr>
          </a:p>
          <a:p>
            <a:endParaRPr lang="en-US" sz="2000" dirty="0">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63786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58154E-EDA1-49B6-97AC-B60130B79624}"/>
              </a:ext>
            </a:extLst>
          </p:cNvPr>
          <p:cNvSpPr>
            <a:spLocks noGrp="1"/>
          </p:cNvSpPr>
          <p:nvPr>
            <p:ph type="title"/>
          </p:nvPr>
        </p:nvSpPr>
        <p:spPr/>
        <p:txBody>
          <a:bodyPr/>
          <a:lstStyle/>
          <a:p>
            <a:r>
              <a:rPr lang="en-US" sz="3600" dirty="0" smtClean="0">
                <a:latin typeface="Segoe UI  "/>
              </a:rPr>
              <a:t>Why Power Automate with Dynamics 365 Finance and supply chain management	</a:t>
            </a:r>
            <a:endParaRPr lang="en-US" sz="3600" dirty="0">
              <a:latin typeface="Segoe UI  "/>
            </a:endParaRPr>
          </a:p>
        </p:txBody>
      </p:sp>
      <p:sp>
        <p:nvSpPr>
          <p:cNvPr id="18" name="Freeform: Shape 17">
            <a:extLst>
              <a:ext uri="{FF2B5EF4-FFF2-40B4-BE49-F238E27FC236}">
                <a16:creationId xmlns:a16="http://schemas.microsoft.com/office/drawing/2014/main" id="{016D4EEC-0477-410C-804A-7C776F83F100}"/>
              </a:ext>
            </a:extLst>
          </p:cNvPr>
          <p:cNvSpPr/>
          <p:nvPr/>
        </p:nvSpPr>
        <p:spPr bwMode="auto">
          <a:xfrm>
            <a:off x="3927524" y="4700623"/>
            <a:ext cx="3828281" cy="1865866"/>
          </a:xfrm>
          <a:custGeom>
            <a:avLst/>
            <a:gdLst>
              <a:gd name="connsiteX0" fmla="*/ 3905046 w 3905046"/>
              <a:gd name="connsiteY0" fmla="*/ 0 h 1903281"/>
              <a:gd name="connsiteX1" fmla="*/ 3905046 w 3905046"/>
              <a:gd name="connsiteY1" fmla="*/ 1903281 h 1903281"/>
              <a:gd name="connsiteX2" fmla="*/ 0 w 3905046"/>
              <a:gd name="connsiteY2" fmla="*/ 1903281 h 1903281"/>
              <a:gd name="connsiteX3" fmla="*/ 0 w 3905046"/>
              <a:gd name="connsiteY3" fmla="*/ 972948 h 1903281"/>
              <a:gd name="connsiteX4" fmla="*/ 3905046 w 3905046"/>
              <a:gd name="connsiteY4" fmla="*/ 0 h 190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046" h="1903281">
                <a:moveTo>
                  <a:pt x="3905046" y="0"/>
                </a:moveTo>
                <a:lnTo>
                  <a:pt x="3905046" y="1903281"/>
                </a:lnTo>
                <a:lnTo>
                  <a:pt x="0" y="1903281"/>
                </a:lnTo>
                <a:lnTo>
                  <a:pt x="0" y="972948"/>
                </a:lnTo>
                <a:lnTo>
                  <a:pt x="3905046" y="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 name="Freeform: Shape 18">
            <a:extLst>
              <a:ext uri="{FF2B5EF4-FFF2-40B4-BE49-F238E27FC236}">
                <a16:creationId xmlns:a16="http://schemas.microsoft.com/office/drawing/2014/main" id="{A87FEC7F-D398-41D5-AEC6-6378CFC122F5}"/>
              </a:ext>
            </a:extLst>
          </p:cNvPr>
          <p:cNvSpPr/>
          <p:nvPr/>
        </p:nvSpPr>
        <p:spPr bwMode="auto">
          <a:xfrm>
            <a:off x="7755806" y="3662419"/>
            <a:ext cx="4166955" cy="2904069"/>
          </a:xfrm>
          <a:custGeom>
            <a:avLst/>
            <a:gdLst>
              <a:gd name="connsiteX0" fmla="*/ 4250511 w 4250511"/>
              <a:gd name="connsiteY0" fmla="*/ 0 h 2962302"/>
              <a:gd name="connsiteX1" fmla="*/ 4250511 w 4250511"/>
              <a:gd name="connsiteY1" fmla="*/ 2962302 h 2962302"/>
              <a:gd name="connsiteX2" fmla="*/ 0 w 4250511"/>
              <a:gd name="connsiteY2" fmla="*/ 2962302 h 2962302"/>
              <a:gd name="connsiteX3" fmla="*/ 0 w 4250511"/>
              <a:gd name="connsiteY3" fmla="*/ 1059021 h 2962302"/>
              <a:gd name="connsiteX4" fmla="*/ 4250511 w 4250511"/>
              <a:gd name="connsiteY4" fmla="*/ 0 h 2962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511" h="2962302">
                <a:moveTo>
                  <a:pt x="4250511" y="0"/>
                </a:moveTo>
                <a:lnTo>
                  <a:pt x="4250511" y="2962302"/>
                </a:lnTo>
                <a:lnTo>
                  <a:pt x="0" y="2962302"/>
                </a:lnTo>
                <a:lnTo>
                  <a:pt x="0" y="1059021"/>
                </a:lnTo>
                <a:lnTo>
                  <a:pt x="4250511" y="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Freeform: Shape 19">
            <a:extLst>
              <a:ext uri="{FF2B5EF4-FFF2-40B4-BE49-F238E27FC236}">
                <a16:creationId xmlns:a16="http://schemas.microsoft.com/office/drawing/2014/main" id="{4533A14A-1A50-47ED-92AE-4D4AF5F1B98C}"/>
              </a:ext>
            </a:extLst>
          </p:cNvPr>
          <p:cNvSpPr/>
          <p:nvPr/>
        </p:nvSpPr>
        <p:spPr bwMode="auto">
          <a:xfrm>
            <a:off x="266921" y="5654445"/>
            <a:ext cx="3660603" cy="912045"/>
          </a:xfrm>
          <a:custGeom>
            <a:avLst/>
            <a:gdLst>
              <a:gd name="connsiteX0" fmla="*/ 3734006 w 3734006"/>
              <a:gd name="connsiteY0" fmla="*/ 0 h 930333"/>
              <a:gd name="connsiteX1" fmla="*/ 3734006 w 3734006"/>
              <a:gd name="connsiteY1" fmla="*/ 930333 h 930333"/>
              <a:gd name="connsiteX2" fmla="*/ 0 w 3734006"/>
              <a:gd name="connsiteY2" fmla="*/ 930333 h 930333"/>
              <a:gd name="connsiteX3" fmla="*/ 3734006 w 3734006"/>
              <a:gd name="connsiteY3" fmla="*/ 0 h 930333"/>
            </a:gdLst>
            <a:ahLst/>
            <a:cxnLst>
              <a:cxn ang="0">
                <a:pos x="connsiteX0" y="connsiteY0"/>
              </a:cxn>
              <a:cxn ang="0">
                <a:pos x="connsiteX1" y="connsiteY1"/>
              </a:cxn>
              <a:cxn ang="0">
                <a:pos x="connsiteX2" y="connsiteY2"/>
              </a:cxn>
              <a:cxn ang="0">
                <a:pos x="connsiteX3" y="connsiteY3"/>
              </a:cxn>
            </a:cxnLst>
            <a:rect l="l" t="t" r="r" b="b"/>
            <a:pathLst>
              <a:path w="3734006" h="930333">
                <a:moveTo>
                  <a:pt x="3734006" y="0"/>
                </a:moveTo>
                <a:lnTo>
                  <a:pt x="3734006" y="930333"/>
                </a:lnTo>
                <a:lnTo>
                  <a:pt x="0" y="930333"/>
                </a:lnTo>
                <a:lnTo>
                  <a:pt x="3734006" y="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 name="Rectangle 20">
            <a:extLst>
              <a:ext uri="{FF2B5EF4-FFF2-40B4-BE49-F238E27FC236}">
                <a16:creationId xmlns:a16="http://schemas.microsoft.com/office/drawing/2014/main" id="{1AA48AD9-49C6-446C-A9CC-437ECBD98AB2}"/>
              </a:ext>
            </a:extLst>
          </p:cNvPr>
          <p:cNvSpPr/>
          <p:nvPr/>
        </p:nvSpPr>
        <p:spPr bwMode="auto">
          <a:xfrm>
            <a:off x="774599" y="2142998"/>
            <a:ext cx="10613837" cy="33683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42900" lvl="0" indent="-342900" defTabSz="913927" fontAlgn="base">
              <a:lnSpc>
                <a:spcPct val="90000"/>
              </a:lnSpc>
              <a:spcBef>
                <a:spcPct val="0"/>
              </a:spcBef>
              <a:spcAft>
                <a:spcPct val="0"/>
              </a:spcAft>
              <a:buFont typeface="Arial" panose="020B0604020202020204" pitchFamily="34" charset="0"/>
              <a:buChar char="•"/>
              <a:defRPr/>
            </a:pPr>
            <a:r>
              <a:rPr lang="en-US" sz="2400" dirty="0" smtClean="0">
                <a:gradFill>
                  <a:gsLst>
                    <a:gs pos="0">
                      <a:srgbClr val="353535"/>
                    </a:gs>
                    <a:gs pos="100000">
                      <a:srgbClr val="353535"/>
                    </a:gs>
                  </a:gsLst>
                  <a:lin ang="5400000" scaled="0"/>
                </a:gradFill>
                <a:ea typeface="Segoe UI" pitchFamily="34" charset="0"/>
                <a:cs typeface="Segoe UI Semibold" panose="020B0702040204020203" pitchFamily="34" charset="0"/>
              </a:rPr>
              <a:t>Powerful</a:t>
            </a:r>
            <a:r>
              <a:rPr lang="en-US" sz="2400" dirty="0">
                <a:gradFill>
                  <a:gsLst>
                    <a:gs pos="0">
                      <a:srgbClr val="353535"/>
                    </a:gs>
                    <a:gs pos="100000">
                      <a:srgbClr val="353535"/>
                    </a:gs>
                  </a:gsLst>
                  <a:lin ang="5400000" scaled="0"/>
                </a:gradFill>
                <a:ea typeface="Segoe UI" pitchFamily="34" charset="0"/>
                <a:cs typeface="Segoe UI Semibold" panose="020B0702040204020203" pitchFamily="34" charset="0"/>
              </a:rPr>
              <a:t>, built-in workflow engine</a:t>
            </a:r>
          </a:p>
          <a:p>
            <a:pPr marL="342900" lvl="0" indent="-342900" defTabSz="913927" fontAlgn="base">
              <a:lnSpc>
                <a:spcPct val="90000"/>
              </a:lnSpc>
              <a:spcBef>
                <a:spcPct val="0"/>
              </a:spcBef>
              <a:spcAft>
                <a:spcPct val="0"/>
              </a:spcAft>
              <a:buFont typeface="Arial" panose="020B0604020202020204" pitchFamily="34" charset="0"/>
              <a:buChar char="•"/>
              <a:defRPr/>
            </a:pPr>
            <a:r>
              <a:rPr lang="en-US" sz="2400" dirty="0">
                <a:gradFill>
                  <a:gsLst>
                    <a:gs pos="0">
                      <a:srgbClr val="353535"/>
                    </a:gs>
                    <a:gs pos="100000">
                      <a:srgbClr val="353535"/>
                    </a:gs>
                  </a:gsLst>
                  <a:lin ang="5400000" scaled="0"/>
                </a:gradFill>
                <a:ea typeface="Segoe UI" pitchFamily="34" charset="0"/>
                <a:cs typeface="Segoe UI Semibold" panose="020B0702040204020203" pitchFamily="34" charset="0"/>
              </a:rPr>
              <a:t>Design logic for your Power Apps</a:t>
            </a:r>
          </a:p>
          <a:p>
            <a:pPr marL="342900" lvl="0" indent="-342900" defTabSz="913927" fontAlgn="base">
              <a:lnSpc>
                <a:spcPct val="90000"/>
              </a:lnSpc>
              <a:spcBef>
                <a:spcPct val="0"/>
              </a:spcBef>
              <a:spcAft>
                <a:spcPct val="0"/>
              </a:spcAft>
              <a:buFont typeface="Arial" panose="020B0604020202020204" pitchFamily="34" charset="0"/>
              <a:buChar char="•"/>
              <a:defRPr/>
            </a:pPr>
            <a:r>
              <a:rPr lang="en-US" sz="2400" dirty="0">
                <a:gradFill>
                  <a:gsLst>
                    <a:gs pos="0">
                      <a:srgbClr val="353535"/>
                    </a:gs>
                    <a:gs pos="100000">
                      <a:srgbClr val="353535"/>
                    </a:gs>
                  </a:gsLst>
                  <a:lin ang="5400000" scaled="0"/>
                </a:gradFill>
                <a:ea typeface="Segoe UI" pitchFamily="34" charset="0"/>
                <a:cs typeface="Segoe UI Semibold" panose="020B0702040204020203" pitchFamily="34" charset="0"/>
              </a:rPr>
              <a:t>Guide your app users through processes</a:t>
            </a:r>
          </a:p>
          <a:p>
            <a:pPr marL="342900" lvl="0" indent="-342900" defTabSz="913927" fontAlgn="base">
              <a:lnSpc>
                <a:spcPct val="90000"/>
              </a:lnSpc>
              <a:spcBef>
                <a:spcPct val="0"/>
              </a:spcBef>
              <a:spcAft>
                <a:spcPct val="0"/>
              </a:spcAft>
              <a:buFont typeface="Arial" panose="020B0604020202020204" pitchFamily="34" charset="0"/>
              <a:buChar char="•"/>
              <a:defRPr/>
            </a:pPr>
            <a:r>
              <a:rPr lang="en-US" sz="2400" dirty="0">
                <a:gradFill>
                  <a:gsLst>
                    <a:gs pos="0">
                      <a:srgbClr val="353535"/>
                    </a:gs>
                    <a:gs pos="100000">
                      <a:srgbClr val="353535"/>
                    </a:gs>
                  </a:gsLst>
                  <a:lin ang="5400000" scaled="0"/>
                </a:gradFill>
                <a:ea typeface="Segoe UI" pitchFamily="34" charset="0"/>
                <a:cs typeface="Segoe UI Semibold" panose="020B0702040204020203" pitchFamily="34" charset="0"/>
              </a:rPr>
              <a:t>Automate across more than 200 connected sources</a:t>
            </a:r>
          </a:p>
          <a:p>
            <a:pPr marL="342900" lvl="0" indent="-342900" defTabSz="913927" fontAlgn="base">
              <a:lnSpc>
                <a:spcPct val="90000"/>
              </a:lnSpc>
              <a:spcBef>
                <a:spcPct val="0"/>
              </a:spcBef>
              <a:spcAft>
                <a:spcPct val="0"/>
              </a:spcAft>
              <a:buFont typeface="Arial" panose="020B0604020202020204" pitchFamily="34" charset="0"/>
              <a:buChar char="•"/>
              <a:defRPr/>
            </a:pPr>
            <a:r>
              <a:rPr lang="en-US" sz="2400" dirty="0">
                <a:gradFill>
                  <a:gsLst>
                    <a:gs pos="0">
                      <a:srgbClr val="353535"/>
                    </a:gs>
                    <a:gs pos="100000">
                      <a:srgbClr val="353535"/>
                    </a:gs>
                  </a:gsLst>
                  <a:lin ang="5400000" scaled="0"/>
                </a:gradFill>
                <a:ea typeface="Segoe UI" pitchFamily="34" charset="0"/>
                <a:cs typeface="Segoe UI Semibold" panose="020B0702040204020203" pitchFamily="34" charset="0"/>
              </a:rPr>
              <a:t>Extend your business processes</a:t>
            </a:r>
            <a:endParaRPr kumimoji="0" lang="en-US" sz="2400" b="0" i="0" u="none" strike="noStrike" kern="1200" cap="none" spc="0" normalizeH="0" baseline="0" noProof="0" dirty="0" smtClean="0">
              <a:ln>
                <a:noFill/>
              </a:ln>
              <a:gradFill>
                <a:gsLst>
                  <a:gs pos="0">
                    <a:srgbClr val="353535"/>
                  </a:gs>
                  <a:gs pos="100000">
                    <a:srgbClr val="353535"/>
                  </a:gs>
                </a:gsLst>
                <a:lin ang="5400000" scaled="0"/>
              </a:gradFill>
              <a:effectLst/>
              <a:uLnTx/>
              <a:uFillTx/>
              <a:latin typeface="Segoe UI Semilight"/>
              <a:ea typeface="Segoe UI" pitchFamily="34" charset="0"/>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lang="en-US" sz="1961" dirty="0">
              <a:gradFill>
                <a:gsLst>
                  <a:gs pos="0">
                    <a:srgbClr val="353535"/>
                  </a:gs>
                  <a:gs pos="100000">
                    <a:srgbClr val="353535"/>
                  </a:gs>
                </a:gsLst>
                <a:lin ang="5400000" scaled="0"/>
              </a:gradFill>
              <a:latin typeface="Segoe UI Semilight"/>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16936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grpId="0" nodeType="withEffect">
                                  <p:stCondLst>
                                    <p:cond delay="175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58154E-EDA1-49B6-97AC-B60130B79624}"/>
              </a:ext>
            </a:extLst>
          </p:cNvPr>
          <p:cNvSpPr>
            <a:spLocks noGrp="1"/>
          </p:cNvSpPr>
          <p:nvPr>
            <p:ph type="title"/>
          </p:nvPr>
        </p:nvSpPr>
        <p:spPr/>
        <p:txBody>
          <a:bodyPr/>
          <a:lstStyle/>
          <a:p>
            <a:r>
              <a:rPr lang="en-US" sz="3600" dirty="0" smtClean="0">
                <a:latin typeface="Segoe UI  "/>
              </a:rPr>
              <a:t>How ?	</a:t>
            </a:r>
            <a:endParaRPr lang="en-US" sz="3600" dirty="0">
              <a:latin typeface="Segoe UI  "/>
            </a:endParaRPr>
          </a:p>
        </p:txBody>
      </p:sp>
      <p:sp>
        <p:nvSpPr>
          <p:cNvPr id="18" name="Freeform: Shape 17">
            <a:extLst>
              <a:ext uri="{FF2B5EF4-FFF2-40B4-BE49-F238E27FC236}">
                <a16:creationId xmlns:a16="http://schemas.microsoft.com/office/drawing/2014/main" id="{016D4EEC-0477-410C-804A-7C776F83F100}"/>
              </a:ext>
            </a:extLst>
          </p:cNvPr>
          <p:cNvSpPr/>
          <p:nvPr/>
        </p:nvSpPr>
        <p:spPr bwMode="auto">
          <a:xfrm>
            <a:off x="3927524" y="4700623"/>
            <a:ext cx="3828281" cy="1865866"/>
          </a:xfrm>
          <a:custGeom>
            <a:avLst/>
            <a:gdLst>
              <a:gd name="connsiteX0" fmla="*/ 3905046 w 3905046"/>
              <a:gd name="connsiteY0" fmla="*/ 0 h 1903281"/>
              <a:gd name="connsiteX1" fmla="*/ 3905046 w 3905046"/>
              <a:gd name="connsiteY1" fmla="*/ 1903281 h 1903281"/>
              <a:gd name="connsiteX2" fmla="*/ 0 w 3905046"/>
              <a:gd name="connsiteY2" fmla="*/ 1903281 h 1903281"/>
              <a:gd name="connsiteX3" fmla="*/ 0 w 3905046"/>
              <a:gd name="connsiteY3" fmla="*/ 972948 h 1903281"/>
              <a:gd name="connsiteX4" fmla="*/ 3905046 w 3905046"/>
              <a:gd name="connsiteY4" fmla="*/ 0 h 190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046" h="1903281">
                <a:moveTo>
                  <a:pt x="3905046" y="0"/>
                </a:moveTo>
                <a:lnTo>
                  <a:pt x="3905046" y="1903281"/>
                </a:lnTo>
                <a:lnTo>
                  <a:pt x="0" y="1903281"/>
                </a:lnTo>
                <a:lnTo>
                  <a:pt x="0" y="972948"/>
                </a:lnTo>
                <a:lnTo>
                  <a:pt x="3905046" y="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 name="Freeform: Shape 18">
            <a:extLst>
              <a:ext uri="{FF2B5EF4-FFF2-40B4-BE49-F238E27FC236}">
                <a16:creationId xmlns:a16="http://schemas.microsoft.com/office/drawing/2014/main" id="{A87FEC7F-D398-41D5-AEC6-6378CFC122F5}"/>
              </a:ext>
            </a:extLst>
          </p:cNvPr>
          <p:cNvSpPr/>
          <p:nvPr/>
        </p:nvSpPr>
        <p:spPr bwMode="auto">
          <a:xfrm>
            <a:off x="7755806" y="3662419"/>
            <a:ext cx="4166955" cy="2904069"/>
          </a:xfrm>
          <a:custGeom>
            <a:avLst/>
            <a:gdLst>
              <a:gd name="connsiteX0" fmla="*/ 4250511 w 4250511"/>
              <a:gd name="connsiteY0" fmla="*/ 0 h 2962302"/>
              <a:gd name="connsiteX1" fmla="*/ 4250511 w 4250511"/>
              <a:gd name="connsiteY1" fmla="*/ 2962302 h 2962302"/>
              <a:gd name="connsiteX2" fmla="*/ 0 w 4250511"/>
              <a:gd name="connsiteY2" fmla="*/ 2962302 h 2962302"/>
              <a:gd name="connsiteX3" fmla="*/ 0 w 4250511"/>
              <a:gd name="connsiteY3" fmla="*/ 1059021 h 2962302"/>
              <a:gd name="connsiteX4" fmla="*/ 4250511 w 4250511"/>
              <a:gd name="connsiteY4" fmla="*/ 0 h 2962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0511" h="2962302">
                <a:moveTo>
                  <a:pt x="4250511" y="0"/>
                </a:moveTo>
                <a:lnTo>
                  <a:pt x="4250511" y="2962302"/>
                </a:lnTo>
                <a:lnTo>
                  <a:pt x="0" y="2962302"/>
                </a:lnTo>
                <a:lnTo>
                  <a:pt x="0" y="1059021"/>
                </a:lnTo>
                <a:lnTo>
                  <a:pt x="4250511" y="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Freeform: Shape 19">
            <a:extLst>
              <a:ext uri="{FF2B5EF4-FFF2-40B4-BE49-F238E27FC236}">
                <a16:creationId xmlns:a16="http://schemas.microsoft.com/office/drawing/2014/main" id="{4533A14A-1A50-47ED-92AE-4D4AF5F1B98C}"/>
              </a:ext>
            </a:extLst>
          </p:cNvPr>
          <p:cNvSpPr/>
          <p:nvPr/>
        </p:nvSpPr>
        <p:spPr bwMode="auto">
          <a:xfrm>
            <a:off x="266921" y="5654445"/>
            <a:ext cx="3660603" cy="912045"/>
          </a:xfrm>
          <a:custGeom>
            <a:avLst/>
            <a:gdLst>
              <a:gd name="connsiteX0" fmla="*/ 3734006 w 3734006"/>
              <a:gd name="connsiteY0" fmla="*/ 0 h 930333"/>
              <a:gd name="connsiteX1" fmla="*/ 3734006 w 3734006"/>
              <a:gd name="connsiteY1" fmla="*/ 930333 h 930333"/>
              <a:gd name="connsiteX2" fmla="*/ 0 w 3734006"/>
              <a:gd name="connsiteY2" fmla="*/ 930333 h 930333"/>
              <a:gd name="connsiteX3" fmla="*/ 3734006 w 3734006"/>
              <a:gd name="connsiteY3" fmla="*/ 0 h 930333"/>
            </a:gdLst>
            <a:ahLst/>
            <a:cxnLst>
              <a:cxn ang="0">
                <a:pos x="connsiteX0" y="connsiteY0"/>
              </a:cxn>
              <a:cxn ang="0">
                <a:pos x="connsiteX1" y="connsiteY1"/>
              </a:cxn>
              <a:cxn ang="0">
                <a:pos x="connsiteX2" y="connsiteY2"/>
              </a:cxn>
              <a:cxn ang="0">
                <a:pos x="connsiteX3" y="connsiteY3"/>
              </a:cxn>
            </a:cxnLst>
            <a:rect l="l" t="t" r="r" b="b"/>
            <a:pathLst>
              <a:path w="3734006" h="930333">
                <a:moveTo>
                  <a:pt x="3734006" y="0"/>
                </a:moveTo>
                <a:lnTo>
                  <a:pt x="3734006" y="930333"/>
                </a:lnTo>
                <a:lnTo>
                  <a:pt x="0" y="930333"/>
                </a:lnTo>
                <a:lnTo>
                  <a:pt x="3734006" y="0"/>
                </a:lnTo>
                <a:close/>
              </a:path>
            </a:pathLst>
          </a:cu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 name="Rectangle 20">
            <a:extLst>
              <a:ext uri="{FF2B5EF4-FFF2-40B4-BE49-F238E27FC236}">
                <a16:creationId xmlns:a16="http://schemas.microsoft.com/office/drawing/2014/main" id="{1AA48AD9-49C6-446C-A9CC-437ECBD98AB2}"/>
              </a:ext>
            </a:extLst>
          </p:cNvPr>
          <p:cNvSpPr/>
          <p:nvPr/>
        </p:nvSpPr>
        <p:spPr bwMode="auto">
          <a:xfrm>
            <a:off x="774599" y="2142998"/>
            <a:ext cx="10613837" cy="33683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2" name="Picture 1"/>
          <p:cNvPicPr>
            <a:picLocks noChangeAspect="1"/>
          </p:cNvPicPr>
          <p:nvPr/>
        </p:nvPicPr>
        <p:blipFill>
          <a:blip r:embed="rId3"/>
          <a:stretch>
            <a:fillRect/>
          </a:stretch>
        </p:blipFill>
        <p:spPr>
          <a:xfrm>
            <a:off x="4536297" y="1555116"/>
            <a:ext cx="2685184" cy="2685184"/>
          </a:xfrm>
          <a:prstGeom prst="rect">
            <a:avLst/>
          </a:prstGeom>
        </p:spPr>
      </p:pic>
      <p:sp>
        <p:nvSpPr>
          <p:cNvPr id="3" name="Rectangle 2"/>
          <p:cNvSpPr/>
          <p:nvPr/>
        </p:nvSpPr>
        <p:spPr>
          <a:xfrm>
            <a:off x="2857199" y="4469789"/>
            <a:ext cx="6805068" cy="461665"/>
          </a:xfrm>
          <a:prstGeom prst="rect">
            <a:avLst/>
          </a:prstGeom>
        </p:spPr>
        <p:txBody>
          <a:bodyPr wrap="none">
            <a:spAutoFit/>
          </a:bodyPr>
          <a:lstStyle/>
          <a:p>
            <a:r>
              <a:rPr lang="en-US" sz="2400" dirty="0">
                <a:solidFill>
                  <a:srgbClr val="333333"/>
                </a:solidFill>
                <a:latin typeface="Segoe UI Web (West European)"/>
              </a:rPr>
              <a:t>Microsoft Dynamics 365 for Fin &amp; Ops connector</a:t>
            </a:r>
            <a:endParaRPr lang="en-US" sz="2400" dirty="0"/>
          </a:p>
        </p:txBody>
      </p:sp>
    </p:spTree>
    <p:extLst>
      <p:ext uri="{BB962C8B-B14F-4D97-AF65-F5344CB8AC3E}">
        <p14:creationId xmlns:p14="http://schemas.microsoft.com/office/powerpoint/2010/main" val="7480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grpId="0" nodeType="withEffect">
                                  <p:stCondLst>
                                    <p:cond delay="175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182D4F"/>
                </a:solidFill>
              </a:rPr>
              <a:t>Power Apps with F&amp;O</a:t>
            </a:r>
          </a:p>
        </p:txBody>
      </p:sp>
      <p:sp>
        <p:nvSpPr>
          <p:cNvPr id="5" name="Text Placeholder 4"/>
          <p:cNvSpPr>
            <a:spLocks noGrp="1"/>
          </p:cNvSpPr>
          <p:nvPr>
            <p:ph type="body" idx="1"/>
          </p:nvPr>
        </p:nvSpPr>
        <p:spPr/>
        <p:txBody>
          <a:bodyPr/>
          <a:lstStyle/>
          <a:p>
            <a:r>
              <a:rPr lang="en-US" dirty="0"/>
              <a:t>Opening doors with the Power Platform ​</a:t>
            </a:r>
          </a:p>
          <a:p>
            <a:endParaRPr lang="en-US" dirty="0"/>
          </a:p>
        </p:txBody>
      </p:sp>
    </p:spTree>
    <p:extLst>
      <p:ext uri="{BB962C8B-B14F-4D97-AF65-F5344CB8AC3E}">
        <p14:creationId xmlns:p14="http://schemas.microsoft.com/office/powerpoint/2010/main" val="3631549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3"/>
          </p:nvPr>
        </p:nvSpPr>
        <p:spPr/>
        <p:txBody>
          <a:bodyPr/>
          <a:lstStyle/>
          <a:p>
            <a:r>
              <a:rPr lang="en-US" dirty="0">
                <a:latin typeface="Segoe UI" panose="020B0502040204020203" pitchFamily="34" charset="0"/>
                <a:cs typeface="Segoe UI" panose="020B0502040204020203" pitchFamily="34" charset="0"/>
              </a:rPr>
              <a:t>Overview of the Power Platform</a:t>
            </a:r>
          </a:p>
          <a:p>
            <a:r>
              <a:rPr lang="en-US" dirty="0">
                <a:latin typeface="Segoe UI" panose="020B0502040204020203" pitchFamily="34" charset="0"/>
                <a:cs typeface="Segoe UI" panose="020B0502040204020203" pitchFamily="34" charset="0"/>
              </a:rPr>
              <a:t>Power Apps with F&amp;O</a:t>
            </a:r>
          </a:p>
          <a:p>
            <a:r>
              <a:rPr lang="en-US" dirty="0">
                <a:latin typeface="Segoe UI" panose="020B0502040204020203" pitchFamily="34" charset="0"/>
                <a:cs typeface="Segoe UI" panose="020B0502040204020203" pitchFamily="34" charset="0"/>
              </a:rPr>
              <a:t>Power Automate with F&amp;O</a:t>
            </a:r>
          </a:p>
          <a:p>
            <a:pPr>
              <a:defRPr/>
            </a:pPr>
            <a:r>
              <a:rPr lang="en-US" dirty="0">
                <a:latin typeface="Segoe UI" panose="020B0502040204020203" pitchFamily="34" charset="0"/>
                <a:cs typeface="Segoe UI" panose="020B0502040204020203" pitchFamily="34" charset="0"/>
              </a:rPr>
              <a:t>AI Builder</a:t>
            </a:r>
          </a:p>
          <a:p>
            <a:r>
              <a:rPr lang="en-US" dirty="0">
                <a:latin typeface="Segoe UI" panose="020B0502040204020203" pitchFamily="34" charset="0"/>
                <a:cs typeface="Segoe UI" panose="020B0502040204020203" pitchFamily="34" charset="0"/>
              </a:rPr>
              <a:t>Offline</a:t>
            </a:r>
          </a:p>
        </p:txBody>
      </p:sp>
      <p:sp>
        <p:nvSpPr>
          <p:cNvPr id="8" name="Text Placeholder 7"/>
          <p:cNvSpPr>
            <a:spLocks noGrp="1"/>
          </p:cNvSpPr>
          <p:nvPr>
            <p:ph type="body" sz="quarter" idx="14"/>
          </p:nvPr>
        </p:nvSpPr>
        <p:spPr/>
        <p:txBody>
          <a:bodyPr/>
          <a:lstStyle/>
          <a:p>
            <a:r>
              <a:rPr lang="en-US" dirty="0"/>
              <a:t>1</a:t>
            </a:r>
          </a:p>
          <a:p>
            <a:r>
              <a:rPr lang="en-US" dirty="0"/>
              <a:t>2</a:t>
            </a:r>
          </a:p>
          <a:p>
            <a:r>
              <a:rPr lang="en-US" dirty="0"/>
              <a:t>3</a:t>
            </a:r>
          </a:p>
          <a:p>
            <a:r>
              <a:rPr lang="en-US" dirty="0"/>
              <a:t>4</a:t>
            </a:r>
          </a:p>
          <a:p>
            <a:r>
              <a:rPr lang="en-US" dirty="0"/>
              <a:t>5</a:t>
            </a:r>
          </a:p>
          <a:p>
            <a:endParaRPr lang="en-US" dirty="0"/>
          </a:p>
        </p:txBody>
      </p:sp>
      <p:sp>
        <p:nvSpPr>
          <p:cNvPr id="9" name="Text Placeholder 8"/>
          <p:cNvSpPr>
            <a:spLocks noGrp="1"/>
          </p:cNvSpPr>
          <p:nvPr>
            <p:ph type="body" sz="quarter" idx="15"/>
          </p:nvPr>
        </p:nvSpPr>
        <p:spPr>
          <a:xfrm>
            <a:off x="7015793" y="1687739"/>
            <a:ext cx="4562935" cy="3994605"/>
          </a:xfrm>
        </p:spPr>
        <p:txBody>
          <a:bodyPr/>
          <a:lstStyle/>
          <a:p>
            <a:r>
              <a:rPr lang="en-US" dirty="0">
                <a:latin typeface="Segoe UI" panose="020B0502040204020203" pitchFamily="34" charset="0"/>
                <a:cs typeface="Segoe UI" panose="020B0502040204020203" pitchFamily="34" charset="0"/>
              </a:rPr>
              <a:t>Working with images</a:t>
            </a:r>
          </a:p>
          <a:p>
            <a:r>
              <a:rPr lang="en-US" dirty="0">
                <a:latin typeface="Segoe UI" panose="020B0502040204020203" pitchFamily="34" charset="0"/>
                <a:cs typeface="Segoe UI" panose="020B0502040204020203" pitchFamily="34" charset="0"/>
              </a:rPr>
              <a:t>Power up your Dynamics deployment</a:t>
            </a:r>
          </a:p>
          <a:p>
            <a:r>
              <a:rPr lang="en-US" dirty="0">
                <a:latin typeface="Segoe UI" panose="020B0502040204020203" pitchFamily="34" charset="0"/>
                <a:cs typeface="Segoe UI" panose="020B0502040204020203" pitchFamily="34" charset="0"/>
              </a:rPr>
              <a:t>Questions</a:t>
            </a:r>
          </a:p>
          <a:p>
            <a:endParaRPr lang="en-US" dirty="0">
              <a:latin typeface="Segoe UI" panose="020B0502040204020203" pitchFamily="34" charset="0"/>
              <a:cs typeface="Segoe UI" panose="020B0502040204020203" pitchFamily="34" charset="0"/>
            </a:endParaRPr>
          </a:p>
        </p:txBody>
      </p:sp>
      <p:sp>
        <p:nvSpPr>
          <p:cNvPr id="10" name="Text Placeholder 9"/>
          <p:cNvSpPr>
            <a:spLocks noGrp="1"/>
          </p:cNvSpPr>
          <p:nvPr>
            <p:ph type="body" sz="quarter" idx="16"/>
          </p:nvPr>
        </p:nvSpPr>
        <p:spPr/>
        <p:txBody>
          <a:bodyPr/>
          <a:lstStyle/>
          <a:p>
            <a:r>
              <a:rPr lang="en-US" dirty="0"/>
              <a:t>6</a:t>
            </a:r>
          </a:p>
          <a:p>
            <a:r>
              <a:rPr lang="en-US" dirty="0"/>
              <a:t>7</a:t>
            </a:r>
          </a:p>
          <a:p>
            <a:r>
              <a:rPr lang="en-US" dirty="0"/>
              <a:t>8</a:t>
            </a:r>
          </a:p>
          <a:p>
            <a:endParaRPr lang="en-US" dirty="0"/>
          </a:p>
        </p:txBody>
      </p:sp>
    </p:spTree>
    <p:extLst>
      <p:ext uri="{BB962C8B-B14F-4D97-AF65-F5344CB8AC3E}">
        <p14:creationId xmlns:p14="http://schemas.microsoft.com/office/powerpoint/2010/main" val="909308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182D4F"/>
                </a:solidFill>
              </a:rPr>
              <a:t>Power Automate with F&amp;O</a:t>
            </a:r>
          </a:p>
        </p:txBody>
      </p:sp>
      <p:sp>
        <p:nvSpPr>
          <p:cNvPr id="5" name="Text Placeholder 4"/>
          <p:cNvSpPr>
            <a:spLocks noGrp="1"/>
          </p:cNvSpPr>
          <p:nvPr>
            <p:ph type="body" idx="1"/>
          </p:nvPr>
        </p:nvSpPr>
        <p:spPr/>
        <p:txBody>
          <a:bodyPr/>
          <a:lstStyle/>
          <a:p>
            <a:pPr fontAlgn="base"/>
            <a:r>
              <a:rPr lang="en-US" dirty="0"/>
              <a:t>Opening doors with the Power Platform​</a:t>
            </a:r>
          </a:p>
        </p:txBody>
      </p:sp>
    </p:spTree>
    <p:extLst>
      <p:ext uri="{BB962C8B-B14F-4D97-AF65-F5344CB8AC3E}">
        <p14:creationId xmlns:p14="http://schemas.microsoft.com/office/powerpoint/2010/main" val="4225473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0F968-521A-46DD-A108-A2A9E42E6205}"/>
              </a:ext>
            </a:extLst>
          </p:cNvPr>
          <p:cNvSpPr>
            <a:spLocks noGrp="1"/>
          </p:cNvSpPr>
          <p:nvPr>
            <p:ph type="title"/>
          </p:nvPr>
        </p:nvSpPr>
        <p:spPr/>
        <p:txBody>
          <a:bodyPr/>
          <a:lstStyle/>
          <a:p>
            <a:r>
              <a:rPr lang="en-US" dirty="0"/>
              <a:t>AI Builder</a:t>
            </a:r>
          </a:p>
        </p:txBody>
      </p:sp>
      <p:sp>
        <p:nvSpPr>
          <p:cNvPr id="3" name="Text Placeholder 2">
            <a:extLst>
              <a:ext uri="{FF2B5EF4-FFF2-40B4-BE49-F238E27FC236}">
                <a16:creationId xmlns:a16="http://schemas.microsoft.com/office/drawing/2014/main" id="{72AAFD1D-F84D-412C-A3DC-2075F1852D40}"/>
              </a:ext>
            </a:extLst>
          </p:cNvPr>
          <p:cNvSpPr>
            <a:spLocks noGrp="1"/>
          </p:cNvSpPr>
          <p:nvPr>
            <p:ph type="body" idx="1"/>
          </p:nvPr>
        </p:nvSpPr>
        <p:spPr/>
        <p:txBody>
          <a:bodyPr/>
          <a:lstStyle/>
          <a:p>
            <a:r>
              <a:rPr lang="en-US" dirty="0"/>
              <a:t>Opening doors with the Power Platform</a:t>
            </a:r>
          </a:p>
        </p:txBody>
      </p:sp>
    </p:spTree>
    <p:extLst>
      <p:ext uri="{BB962C8B-B14F-4D97-AF65-F5344CB8AC3E}">
        <p14:creationId xmlns:p14="http://schemas.microsoft.com/office/powerpoint/2010/main" val="3520595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182D4F"/>
                </a:solidFill>
              </a:rPr>
              <a:t>Offline Apps</a:t>
            </a:r>
          </a:p>
        </p:txBody>
      </p:sp>
      <p:sp>
        <p:nvSpPr>
          <p:cNvPr id="5" name="Text Placeholder 4"/>
          <p:cNvSpPr>
            <a:spLocks noGrp="1"/>
          </p:cNvSpPr>
          <p:nvPr>
            <p:ph type="body" idx="1"/>
          </p:nvPr>
        </p:nvSpPr>
        <p:spPr/>
        <p:txBody>
          <a:bodyPr/>
          <a:lstStyle/>
          <a:p>
            <a:r>
              <a:rPr lang="en-US" dirty="0"/>
              <a:t>Opening doors with the Power Platform</a:t>
            </a:r>
          </a:p>
        </p:txBody>
      </p:sp>
    </p:spTree>
    <p:extLst>
      <p:ext uri="{BB962C8B-B14F-4D97-AF65-F5344CB8AC3E}">
        <p14:creationId xmlns:p14="http://schemas.microsoft.com/office/powerpoint/2010/main" val="1098866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182D4F"/>
                </a:solidFill>
              </a:rPr>
              <a:t>Working with images</a:t>
            </a:r>
          </a:p>
        </p:txBody>
      </p:sp>
      <p:sp>
        <p:nvSpPr>
          <p:cNvPr id="5" name="Text Placeholder 4"/>
          <p:cNvSpPr>
            <a:spLocks noGrp="1"/>
          </p:cNvSpPr>
          <p:nvPr>
            <p:ph type="body" idx="1"/>
          </p:nvPr>
        </p:nvSpPr>
        <p:spPr/>
        <p:txBody>
          <a:bodyPr/>
          <a:lstStyle/>
          <a:p>
            <a:r>
              <a:rPr lang="en-US" dirty="0"/>
              <a:t>Opening doors with the Power Platform</a:t>
            </a:r>
          </a:p>
        </p:txBody>
      </p:sp>
    </p:spTree>
    <p:extLst>
      <p:ext uri="{BB962C8B-B14F-4D97-AF65-F5344CB8AC3E}">
        <p14:creationId xmlns:p14="http://schemas.microsoft.com/office/powerpoint/2010/main" val="981601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 Same Side Corner Rectangle 5"/>
          <p:cNvSpPr/>
          <p:nvPr/>
        </p:nvSpPr>
        <p:spPr>
          <a:xfrm rot="5400000">
            <a:off x="-441885" y="1210263"/>
            <a:ext cx="5885426" cy="4406747"/>
          </a:xfrm>
          <a:prstGeom prst="round2SameRect">
            <a:avLst>
              <a:gd name="adj1" fmla="val 13637"/>
              <a:gd name="adj2" fmla="val 0"/>
            </a:avLst>
          </a:prstGeom>
          <a:ln>
            <a:solidFill>
              <a:srgbClr val="182D4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737526-D52F-41BC-A3C7-4A0741D1E09A}"/>
              </a:ext>
            </a:extLst>
          </p:cNvPr>
          <p:cNvSpPr>
            <a:spLocks noGrp="1"/>
          </p:cNvSpPr>
          <p:nvPr>
            <p:ph type="title"/>
          </p:nvPr>
        </p:nvSpPr>
        <p:spPr>
          <a:xfrm>
            <a:off x="863029" y="1012004"/>
            <a:ext cx="3416158" cy="4795408"/>
          </a:xfrm>
        </p:spPr>
        <p:txBody>
          <a:bodyPr anchor="ctr">
            <a:normAutofit/>
          </a:bodyPr>
          <a:lstStyle/>
          <a:p>
            <a:r>
              <a:rPr lang="en-US" dirty="0">
                <a:solidFill>
                  <a:schemeClr val="bg1"/>
                </a:solidFill>
              </a:rPr>
              <a:t>Wrapping up</a:t>
            </a:r>
          </a:p>
        </p:txBody>
      </p:sp>
      <p:graphicFrame>
        <p:nvGraphicFramePr>
          <p:cNvPr id="7" name="Content Placeholder 4">
            <a:extLst>
              <a:ext uri="{FF2B5EF4-FFF2-40B4-BE49-F238E27FC236}">
                <a16:creationId xmlns:a16="http://schemas.microsoft.com/office/drawing/2014/main" id="{ACCC6FE6-A9B1-4361-9A9E-923186CB73BE}"/>
              </a:ext>
            </a:extLst>
          </p:cNvPr>
          <p:cNvGraphicFramePr>
            <a:graphicFrameLocks noGrp="1"/>
          </p:cNvGraphicFramePr>
          <p:nvPr>
            <p:ph idx="1"/>
            <p:extLst>
              <p:ext uri="{D42A27DB-BD31-4B8C-83A1-F6EECF244321}">
                <p14:modId xmlns:p14="http://schemas.microsoft.com/office/powerpoint/2010/main" val="24328995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7818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909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20"/>
          </p:nvPr>
        </p:nvPicPr>
        <p:blipFill>
          <a:blip r:embed="rId2" cstate="print">
            <a:extLst>
              <a:ext uri="{28A0092B-C50C-407E-A947-70E740481C1C}">
                <a14:useLocalDpi xmlns:a14="http://schemas.microsoft.com/office/drawing/2010/main" val="0"/>
              </a:ext>
            </a:extLst>
          </a:blip>
          <a:srcRect t="7368" b="7368"/>
          <a:stretch>
            <a:fillRect/>
          </a:stretch>
        </p:blipFill>
        <p:spPr/>
      </p:pic>
      <p:sp>
        <p:nvSpPr>
          <p:cNvPr id="5" name="Text Placeholder 4"/>
          <p:cNvSpPr>
            <a:spLocks noGrp="1"/>
          </p:cNvSpPr>
          <p:nvPr>
            <p:ph type="body" sz="quarter" idx="23"/>
          </p:nvPr>
        </p:nvSpPr>
        <p:spPr/>
        <p:txBody>
          <a:bodyPr/>
          <a:lstStyle/>
          <a:p>
            <a:r>
              <a:rPr lang="en-US" dirty="0"/>
              <a:t>Joel Lindstrom</a:t>
            </a:r>
          </a:p>
        </p:txBody>
      </p:sp>
      <p:sp>
        <p:nvSpPr>
          <p:cNvPr id="6" name="Text Placeholder 5"/>
          <p:cNvSpPr>
            <a:spLocks noGrp="1"/>
          </p:cNvSpPr>
          <p:nvPr>
            <p:ph type="body" sz="quarter" idx="24"/>
          </p:nvPr>
        </p:nvSpPr>
        <p:spPr/>
        <p:txBody>
          <a:bodyPr/>
          <a:lstStyle/>
          <a:p>
            <a:r>
              <a:rPr lang="en-US" dirty="0"/>
              <a:t>Founder of CRM Audio</a:t>
            </a:r>
          </a:p>
          <a:p>
            <a:r>
              <a:rPr lang="en-US" dirty="0">
                <a:hlinkClick r:id="rId3"/>
              </a:rPr>
              <a:t>jlindstrom@hitachisolutions.com</a:t>
            </a:r>
            <a:endParaRPr lang="en-US" dirty="0"/>
          </a:p>
          <a:p>
            <a:r>
              <a:rPr lang="en-US" dirty="0"/>
              <a:t>@</a:t>
            </a:r>
            <a:r>
              <a:rPr lang="en-US" dirty="0" err="1"/>
              <a:t>joellindstrom</a:t>
            </a:r>
            <a:endParaRPr lang="en-US" dirty="0"/>
          </a:p>
          <a:p>
            <a:endParaRPr lang="en-US" dirty="0"/>
          </a:p>
        </p:txBody>
      </p:sp>
      <p:sp>
        <p:nvSpPr>
          <p:cNvPr id="7" name="Text Placeholder 6"/>
          <p:cNvSpPr>
            <a:spLocks noGrp="1"/>
          </p:cNvSpPr>
          <p:nvPr>
            <p:ph type="body" sz="quarter" idx="25"/>
          </p:nvPr>
        </p:nvSpPr>
        <p:spPr/>
        <p:txBody>
          <a:bodyPr/>
          <a:lstStyle/>
          <a:p>
            <a:r>
              <a:rPr lang="en-US"/>
              <a:t>Principal Architect and </a:t>
            </a:r>
            <a:r>
              <a:rPr lang="en-US" dirty="0"/>
              <a:t>MVP</a:t>
            </a:r>
          </a:p>
        </p:txBody>
      </p:sp>
      <p:sp>
        <p:nvSpPr>
          <p:cNvPr id="14" name="Title 13"/>
          <p:cNvSpPr>
            <a:spLocks noGrp="1"/>
          </p:cNvSpPr>
          <p:nvPr>
            <p:ph type="title"/>
          </p:nvPr>
        </p:nvSpPr>
        <p:spPr/>
        <p:txBody>
          <a:bodyPr/>
          <a:lstStyle/>
          <a:p>
            <a:r>
              <a:rPr lang="en-US" dirty="0"/>
              <a:t>Speakers</a:t>
            </a:r>
          </a:p>
        </p:txBody>
      </p:sp>
      <p:sp>
        <p:nvSpPr>
          <p:cNvPr id="15" name="Text Placeholder 14"/>
          <p:cNvSpPr>
            <a:spLocks noGrp="1"/>
          </p:cNvSpPr>
          <p:nvPr>
            <p:ph type="body" idx="15"/>
          </p:nvPr>
        </p:nvSpPr>
        <p:spPr/>
        <p:txBody>
          <a:bodyPr/>
          <a:lstStyle/>
          <a:p>
            <a:endParaRPr lang="en-US"/>
          </a:p>
        </p:txBody>
      </p:sp>
      <p:sp>
        <p:nvSpPr>
          <p:cNvPr id="20" name="Text Placeholder 4"/>
          <p:cNvSpPr>
            <a:spLocks noGrp="1"/>
          </p:cNvSpPr>
          <p:nvPr>
            <p:ph type="body" sz="quarter" idx="23"/>
          </p:nvPr>
        </p:nvSpPr>
        <p:spPr>
          <a:xfrm>
            <a:off x="2163572" y="3116554"/>
            <a:ext cx="3435350" cy="542299"/>
          </a:xfrm>
        </p:spPr>
        <p:txBody>
          <a:bodyPr/>
          <a:lstStyle/>
          <a:p>
            <a:r>
              <a:rPr lang="en-US" dirty="0" smtClean="0"/>
              <a:t>Sukrut Parab</a:t>
            </a:r>
            <a:endParaRPr lang="en-US" dirty="0"/>
          </a:p>
        </p:txBody>
      </p:sp>
      <p:sp>
        <p:nvSpPr>
          <p:cNvPr id="21" name="Text Placeholder 5"/>
          <p:cNvSpPr>
            <a:spLocks noGrp="1"/>
          </p:cNvSpPr>
          <p:nvPr>
            <p:ph type="body" sz="quarter" idx="24"/>
          </p:nvPr>
        </p:nvSpPr>
        <p:spPr>
          <a:xfrm>
            <a:off x="5766562" y="3116554"/>
            <a:ext cx="6112400" cy="1069881"/>
          </a:xfrm>
        </p:spPr>
        <p:txBody>
          <a:bodyPr/>
          <a:lstStyle/>
          <a:p>
            <a:r>
              <a:rPr lang="en-US" dirty="0" smtClean="0">
                <a:hlinkClick r:id="rId3"/>
              </a:rPr>
              <a:t>sparabhitachisolutions.com</a:t>
            </a:r>
            <a:endParaRPr lang="en-US" dirty="0"/>
          </a:p>
          <a:p>
            <a:r>
              <a:rPr lang="en-US" dirty="0" smtClean="0"/>
              <a:t>@</a:t>
            </a:r>
            <a:r>
              <a:rPr lang="en-US" dirty="0" err="1" smtClean="0"/>
              <a:t>sukrutparab</a:t>
            </a:r>
            <a:endParaRPr lang="en-US" dirty="0"/>
          </a:p>
          <a:p>
            <a:endParaRPr lang="en-US" dirty="0"/>
          </a:p>
        </p:txBody>
      </p:sp>
      <p:sp>
        <p:nvSpPr>
          <p:cNvPr id="22" name="Text Placeholder 6"/>
          <p:cNvSpPr>
            <a:spLocks noGrp="1"/>
          </p:cNvSpPr>
          <p:nvPr>
            <p:ph type="body" sz="quarter" idx="25"/>
          </p:nvPr>
        </p:nvSpPr>
        <p:spPr>
          <a:xfrm>
            <a:off x="2163572" y="3654778"/>
            <a:ext cx="3435350" cy="531657"/>
          </a:xfrm>
        </p:spPr>
        <p:txBody>
          <a:bodyPr/>
          <a:lstStyle/>
          <a:p>
            <a:r>
              <a:rPr lang="en-US" dirty="0" smtClean="0"/>
              <a:t>Solution Architect </a:t>
            </a:r>
            <a:r>
              <a:rPr lang="en-US" dirty="0"/>
              <a:t>and MVP</a:t>
            </a:r>
          </a:p>
        </p:txBody>
      </p:sp>
      <p:pic>
        <p:nvPicPr>
          <p:cNvPr id="23" name="Picture 22"/>
          <p:cNvPicPr>
            <a:picLocks noChangeAspect="1"/>
          </p:cNvPicPr>
          <p:nvPr/>
        </p:nvPicPr>
        <p:blipFill>
          <a:blip r:embed="rId4"/>
          <a:stretch>
            <a:fillRect/>
          </a:stretch>
        </p:blipFill>
        <p:spPr>
          <a:xfrm>
            <a:off x="316179" y="4726681"/>
            <a:ext cx="1592941" cy="1490674"/>
          </a:xfrm>
          <a:prstGeom prst="rect">
            <a:avLst/>
          </a:prstGeom>
        </p:spPr>
      </p:pic>
      <p:pic>
        <p:nvPicPr>
          <p:cNvPr id="24" name="Picture Placeholder 9"/>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2646" b="2646"/>
          <a:stretch>
            <a:fillRect/>
          </a:stretch>
        </p:blipFill>
        <p:spPr>
          <a:xfrm>
            <a:off x="313038" y="3134654"/>
            <a:ext cx="1561482" cy="1331912"/>
          </a:xfrm>
        </p:spPr>
      </p:pic>
      <p:sp>
        <p:nvSpPr>
          <p:cNvPr id="25" name="Text Placeholder 4"/>
          <p:cNvSpPr>
            <a:spLocks noGrp="1"/>
          </p:cNvSpPr>
          <p:nvPr>
            <p:ph type="body" sz="quarter" idx="23"/>
          </p:nvPr>
        </p:nvSpPr>
        <p:spPr>
          <a:xfrm>
            <a:off x="2267846" y="5025564"/>
            <a:ext cx="3435350" cy="542299"/>
          </a:xfrm>
        </p:spPr>
        <p:txBody>
          <a:bodyPr/>
          <a:lstStyle/>
          <a:p>
            <a:r>
              <a:rPr lang="en-US" dirty="0" smtClean="0"/>
              <a:t>Satish Panwar</a:t>
            </a:r>
            <a:endParaRPr lang="en-US" dirty="0"/>
          </a:p>
        </p:txBody>
      </p:sp>
      <p:sp>
        <p:nvSpPr>
          <p:cNvPr id="26" name="Text Placeholder 5"/>
          <p:cNvSpPr>
            <a:spLocks noGrp="1"/>
          </p:cNvSpPr>
          <p:nvPr>
            <p:ph type="body" sz="quarter" idx="24"/>
          </p:nvPr>
        </p:nvSpPr>
        <p:spPr>
          <a:xfrm>
            <a:off x="5766562" y="5089732"/>
            <a:ext cx="6112400" cy="538224"/>
          </a:xfrm>
        </p:spPr>
        <p:txBody>
          <a:bodyPr/>
          <a:lstStyle/>
          <a:p>
            <a:r>
              <a:rPr lang="en-US" dirty="0" smtClean="0">
                <a:hlinkClick r:id="rId6"/>
              </a:rPr>
              <a:t>spanwar@hitachisolutions.com</a:t>
            </a:r>
            <a:endParaRPr lang="en-US" dirty="0" smtClean="0"/>
          </a:p>
          <a:p>
            <a:r>
              <a:rPr lang="en-US" dirty="0" smtClean="0"/>
              <a:t>@</a:t>
            </a:r>
            <a:r>
              <a:rPr lang="en-US" dirty="0" err="1" smtClean="0"/>
              <a:t>satishpanwar</a:t>
            </a:r>
            <a:endParaRPr lang="en-US" dirty="0"/>
          </a:p>
          <a:p>
            <a:pPr marL="0" indent="0">
              <a:buNone/>
            </a:pPr>
            <a:endParaRPr lang="en-US" dirty="0"/>
          </a:p>
        </p:txBody>
      </p:sp>
      <p:sp>
        <p:nvSpPr>
          <p:cNvPr id="27" name="Text Placeholder 6"/>
          <p:cNvSpPr>
            <a:spLocks noGrp="1"/>
          </p:cNvSpPr>
          <p:nvPr>
            <p:ph type="body" sz="quarter" idx="25"/>
          </p:nvPr>
        </p:nvSpPr>
        <p:spPr>
          <a:xfrm>
            <a:off x="2267846" y="5563788"/>
            <a:ext cx="3435350" cy="531657"/>
          </a:xfrm>
        </p:spPr>
        <p:txBody>
          <a:bodyPr/>
          <a:lstStyle/>
          <a:p>
            <a:r>
              <a:rPr lang="en-US" dirty="0" smtClean="0"/>
              <a:t>Solution Architect</a:t>
            </a:r>
            <a:endParaRPr lang="en-US" dirty="0"/>
          </a:p>
        </p:txBody>
      </p:sp>
    </p:spTree>
    <p:extLst>
      <p:ext uri="{BB962C8B-B14F-4D97-AF65-F5344CB8AC3E}">
        <p14:creationId xmlns:p14="http://schemas.microsoft.com/office/powerpoint/2010/main" val="4061199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BAD2E4E1-A71F-41F2-874B-9B866D2853BB}"/>
              </a:ext>
            </a:extLst>
          </p:cNvPr>
          <p:cNvSpPr/>
          <p:nvPr/>
        </p:nvSpPr>
        <p:spPr>
          <a:xfrm>
            <a:off x="588264" y="1103709"/>
            <a:ext cx="11021124" cy="307777"/>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One </a:t>
            </a:r>
            <a:r>
              <a:rPr kumimoji="0" lang="en-US" sz="2000" b="0" i="0" u="sng"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low-code</a:t>
            </a:r>
            <a:r>
              <a:rPr kumimoji="0" lang="en-US" sz="20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platform that spans Office 365, Dynamics 365, Azure and standalone applications</a:t>
            </a: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26" name="Group 25">
            <a:extLst>
              <a:ext uri="{FF2B5EF4-FFF2-40B4-BE49-F238E27FC236}">
                <a16:creationId xmlns:a16="http://schemas.microsoft.com/office/drawing/2014/main" id="{F8E88E7E-FEF7-4235-BF41-9DCCB2B86D02}"/>
              </a:ext>
            </a:extLst>
          </p:cNvPr>
          <p:cNvGrpSpPr/>
          <p:nvPr/>
        </p:nvGrpSpPr>
        <p:grpSpPr>
          <a:xfrm>
            <a:off x="2053853" y="4610500"/>
            <a:ext cx="8100180" cy="1685400"/>
            <a:chOff x="2053853" y="4610500"/>
            <a:chExt cx="8100180" cy="1685400"/>
          </a:xfrm>
        </p:grpSpPr>
        <p:sp>
          <p:nvSpPr>
            <p:cNvPr id="35" name="Rectangle 34">
              <a:extLst>
                <a:ext uri="{FF2B5EF4-FFF2-40B4-BE49-F238E27FC236}">
                  <a16:creationId xmlns:a16="http://schemas.microsoft.com/office/drawing/2014/main" id="{28FA43D3-DAC8-43B6-9175-8CDF494EDFC5}"/>
                </a:ext>
              </a:extLst>
            </p:cNvPr>
            <p:cNvSpPr/>
            <p:nvPr/>
          </p:nvSpPr>
          <p:spPr bwMode="auto">
            <a:xfrm>
              <a:off x="8742529"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Common</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Data Service</a:t>
              </a:r>
            </a:p>
          </p:txBody>
        </p:sp>
        <p:sp>
          <p:nvSpPr>
            <p:cNvPr id="36" name="Rectangle 35">
              <a:extLst>
                <a:ext uri="{FF2B5EF4-FFF2-40B4-BE49-F238E27FC236}">
                  <a16:creationId xmlns:a16="http://schemas.microsoft.com/office/drawing/2014/main" id="{FA807B61-C0AF-491F-9476-BCCE77C58688}"/>
                </a:ext>
              </a:extLst>
            </p:cNvPr>
            <p:cNvSpPr/>
            <p:nvPr/>
          </p:nvSpPr>
          <p:spPr bwMode="auto">
            <a:xfrm>
              <a:off x="2053853" y="5850256"/>
              <a:ext cx="1411504"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Data</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connectors</a:t>
              </a:r>
            </a:p>
          </p:txBody>
        </p:sp>
        <p:pic>
          <p:nvPicPr>
            <p:cNvPr id="5" name="Graphic 4">
              <a:extLst>
                <a:ext uri="{FF2B5EF4-FFF2-40B4-BE49-F238E27FC236}">
                  <a16:creationId xmlns:a16="http://schemas.microsoft.com/office/drawing/2014/main" id="{DFF9E895-FAAD-41E1-B07D-80A674FE1F5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58469" y="5093016"/>
              <a:ext cx="579626" cy="579624"/>
            </a:xfrm>
            <a:prstGeom prst="rect">
              <a:avLst/>
            </a:prstGeom>
          </p:spPr>
        </p:pic>
        <p:sp>
          <p:nvSpPr>
            <p:cNvPr id="54" name="Rectangle 53">
              <a:extLst>
                <a:ext uri="{FF2B5EF4-FFF2-40B4-BE49-F238E27FC236}">
                  <a16:creationId xmlns:a16="http://schemas.microsoft.com/office/drawing/2014/main" id="{CC7922DD-161B-4101-8007-E0E20650B8D0}"/>
                </a:ext>
              </a:extLst>
            </p:cNvPr>
            <p:cNvSpPr/>
            <p:nvPr/>
          </p:nvSpPr>
          <p:spPr bwMode="auto">
            <a:xfrm>
              <a:off x="5398013"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AI</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Builder</a:t>
              </a:r>
            </a:p>
          </p:txBody>
        </p:sp>
        <p:grpSp>
          <p:nvGrpSpPr>
            <p:cNvPr id="24" name="Group 23">
              <a:extLst>
                <a:ext uri="{FF2B5EF4-FFF2-40B4-BE49-F238E27FC236}">
                  <a16:creationId xmlns:a16="http://schemas.microsoft.com/office/drawing/2014/main" id="{A3ED9330-473A-4227-9D39-39A8F39A0756}"/>
                </a:ext>
              </a:extLst>
            </p:cNvPr>
            <p:cNvGrpSpPr/>
            <p:nvPr/>
          </p:nvGrpSpPr>
          <p:grpSpPr>
            <a:xfrm>
              <a:off x="2758731" y="4610500"/>
              <a:ext cx="6690069" cy="329847"/>
              <a:chOff x="2758731" y="4610500"/>
              <a:chExt cx="6690069" cy="329847"/>
            </a:xfrm>
          </p:grpSpPr>
          <p:sp>
            <p:nvSpPr>
              <p:cNvPr id="125" name="Rectangle 42">
                <a:extLst>
                  <a:ext uri="{FF2B5EF4-FFF2-40B4-BE49-F238E27FC236}">
                    <a16:creationId xmlns:a16="http://schemas.microsoft.com/office/drawing/2014/main" id="{E1B4EA56-C12E-4AE8-B6FC-5D196CA26DBF}"/>
                  </a:ext>
                </a:extLst>
              </p:cNvPr>
              <p:cNvSpPr/>
              <p:nvPr/>
            </p:nvSpPr>
            <p:spPr bwMode="auto">
              <a:xfrm flipV="1">
                <a:off x="2758731" y="4610500"/>
                <a:ext cx="6690069"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E97F666-5C0B-4AEF-931E-A340094F2130}"/>
                  </a:ext>
                </a:extLst>
              </p:cNvPr>
              <p:cNvCxnSpPr>
                <a:cxnSpLocks/>
              </p:cNvCxnSpPr>
              <p:nvPr/>
            </p:nvCxnSpPr>
            <p:spPr>
              <a:xfrm>
                <a:off x="6103765" y="4610501"/>
                <a:ext cx="0" cy="329846"/>
              </a:xfrm>
              <a:prstGeom prst="line">
                <a:avLst/>
              </a:pr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2"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2451864" y="5091125"/>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8CEF11E0-9187-4794-94D0-A9497286CFE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753329" y="5023005"/>
              <a:ext cx="700873" cy="719646"/>
            </a:xfrm>
            <a:prstGeom prst="rect">
              <a:avLst/>
            </a:prstGeom>
          </p:spPr>
        </p:pic>
      </p:grpSp>
      <p:sp>
        <p:nvSpPr>
          <p:cNvPr id="10" name="Title 9">
            <a:extLst>
              <a:ext uri="{FF2B5EF4-FFF2-40B4-BE49-F238E27FC236}">
                <a16:creationId xmlns:a16="http://schemas.microsoft.com/office/drawing/2014/main" id="{49E7D387-3511-4477-9D3E-ECD735D96573}"/>
              </a:ext>
            </a:extLst>
          </p:cNvPr>
          <p:cNvSpPr>
            <a:spLocks noGrp="1"/>
          </p:cNvSpPr>
          <p:nvPr>
            <p:ph type="title"/>
          </p:nvPr>
        </p:nvSpPr>
        <p:spPr/>
        <p:txBody>
          <a:bodyPr/>
          <a:lstStyle/>
          <a:p>
            <a:r>
              <a:rPr lang="en-US" dirty="0">
                <a:latin typeface="+mn-lt"/>
              </a:rPr>
              <a:t>Microsoft Power Platform</a:t>
            </a:r>
          </a:p>
        </p:txBody>
      </p:sp>
      <p:grpSp>
        <p:nvGrpSpPr>
          <p:cNvPr id="21" name="Group 20">
            <a:extLst>
              <a:ext uri="{FF2B5EF4-FFF2-40B4-BE49-F238E27FC236}">
                <a16:creationId xmlns:a16="http://schemas.microsoft.com/office/drawing/2014/main" id="{963C0A07-45FA-49EA-915E-E37EA1E05720}"/>
              </a:ext>
            </a:extLst>
          </p:cNvPr>
          <p:cNvGrpSpPr/>
          <p:nvPr/>
        </p:nvGrpSpPr>
        <p:grpSpPr>
          <a:xfrm>
            <a:off x="1554999" y="1975358"/>
            <a:ext cx="2377440" cy="2287701"/>
            <a:chOff x="1554999" y="1975358"/>
            <a:chExt cx="2377440" cy="2287701"/>
          </a:xfrm>
        </p:grpSpPr>
        <p:sp>
          <p:nvSpPr>
            <p:cNvPr id="17" name="Rectangle 16">
              <a:extLst>
                <a:ext uri="{FF2B5EF4-FFF2-40B4-BE49-F238E27FC236}">
                  <a16:creationId xmlns:a16="http://schemas.microsoft.com/office/drawing/2014/main" id="{F3DD603F-7F47-43E6-B1AC-13C35FAABCC8}"/>
                </a:ext>
              </a:extLst>
            </p:cNvPr>
            <p:cNvSpPr/>
            <p:nvPr/>
          </p:nvSpPr>
          <p:spPr bwMode="auto">
            <a:xfrm>
              <a:off x="1554999"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sp>
          <p:nvSpPr>
            <p:cNvPr id="107" name="Oval 106">
              <a:extLst>
                <a:ext uri="{FF2B5EF4-FFF2-40B4-BE49-F238E27FC236}">
                  <a16:creationId xmlns:a16="http://schemas.microsoft.com/office/drawing/2014/main" id="{28F45A20-B240-4E82-B5FA-B37D401BCE1C}"/>
                </a:ext>
              </a:extLst>
            </p:cNvPr>
            <p:cNvSpPr/>
            <p:nvPr/>
          </p:nvSpPr>
          <p:spPr bwMode="auto">
            <a:xfrm>
              <a:off x="2218088" y="1975358"/>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2501627" y="2317074"/>
              <a:ext cx="484184" cy="367831"/>
              <a:chOff x="4543" y="2176"/>
              <a:chExt cx="258" cy="196"/>
            </a:xfrm>
            <a:solidFill>
              <a:schemeClr val="bg1"/>
            </a:solidFill>
            <a:effectLst/>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7C78C213-7344-4CDF-A455-6A0F84C1A511}"/>
                </a:ext>
              </a:extLst>
            </p:cNvPr>
            <p:cNvSpPr/>
            <p:nvPr/>
          </p:nvSpPr>
          <p:spPr bwMode="auto">
            <a:xfrm>
              <a:off x="1554999"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Analyze</a:t>
              </a:r>
            </a:p>
          </p:txBody>
        </p:sp>
      </p:grpSp>
      <p:grpSp>
        <p:nvGrpSpPr>
          <p:cNvPr id="22" name="Group 21">
            <a:extLst>
              <a:ext uri="{FF2B5EF4-FFF2-40B4-BE49-F238E27FC236}">
                <a16:creationId xmlns:a16="http://schemas.microsoft.com/office/drawing/2014/main" id="{304E4FE9-D338-48C4-9E55-B222F565533B}"/>
              </a:ext>
            </a:extLst>
          </p:cNvPr>
          <p:cNvGrpSpPr/>
          <p:nvPr/>
        </p:nvGrpSpPr>
        <p:grpSpPr>
          <a:xfrm>
            <a:off x="4907280" y="1975360"/>
            <a:ext cx="2377440" cy="2287699"/>
            <a:chOff x="4907280" y="1975360"/>
            <a:chExt cx="2377440" cy="2287699"/>
          </a:xfrm>
        </p:grpSpPr>
        <p:sp>
          <p:nvSpPr>
            <p:cNvPr id="128" name="Rectangle 127">
              <a:extLst>
                <a:ext uri="{FF2B5EF4-FFF2-40B4-BE49-F238E27FC236}">
                  <a16:creationId xmlns:a16="http://schemas.microsoft.com/office/drawing/2014/main" id="{E00758DF-4989-4603-88C7-7F5C9861F625}"/>
                </a:ext>
              </a:extLst>
            </p:cNvPr>
            <p:cNvSpPr/>
            <p:nvPr/>
          </p:nvSpPr>
          <p:spPr bwMode="auto">
            <a:xfrm>
              <a:off x="4907280"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Application development</a:t>
              </a:r>
            </a:p>
          </p:txBody>
        </p:sp>
        <p:sp>
          <p:nvSpPr>
            <p:cNvPr id="118" name="Oval 117">
              <a:extLst>
                <a:ext uri="{FF2B5EF4-FFF2-40B4-BE49-F238E27FC236}">
                  <a16:creationId xmlns:a16="http://schemas.microsoft.com/office/drawing/2014/main" id="{1EDEF4A0-F38D-4EDB-8429-7E0E7E6068ED}"/>
                </a:ext>
              </a:extLst>
            </p:cNvPr>
            <p:cNvSpPr/>
            <p:nvPr/>
          </p:nvSpPr>
          <p:spPr bwMode="auto">
            <a:xfrm>
              <a:off x="5570369" y="1975360"/>
              <a:ext cx="1051262" cy="1051262"/>
            </a:xfrm>
            <a:prstGeom prst="ellipse">
              <a:avLst/>
            </a:prstGeom>
            <a:solidFill>
              <a:srgbClr val="74277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855764" y="2316116"/>
              <a:ext cx="480428" cy="369704"/>
              <a:chOff x="2880" y="2176"/>
              <a:chExt cx="256" cy="197"/>
            </a:xfrm>
            <a:solidFill>
              <a:srgbClr val="D2D2D2"/>
            </a:solidFill>
            <a:effectLst/>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238503DB-F972-4061-AD6B-682531D09843}"/>
                </a:ext>
              </a:extLst>
            </p:cNvPr>
            <p:cNvSpPr/>
            <p:nvPr/>
          </p:nvSpPr>
          <p:spPr bwMode="auto">
            <a:xfrm>
              <a:off x="4907280"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Act</a:t>
              </a:r>
            </a:p>
          </p:txBody>
        </p:sp>
      </p:grpSp>
      <p:grpSp>
        <p:nvGrpSpPr>
          <p:cNvPr id="23" name="Group 22">
            <a:extLst>
              <a:ext uri="{FF2B5EF4-FFF2-40B4-BE49-F238E27FC236}">
                <a16:creationId xmlns:a16="http://schemas.microsoft.com/office/drawing/2014/main" id="{3FC9FB69-3E08-47BD-800B-9E3D7F425D90}"/>
              </a:ext>
            </a:extLst>
          </p:cNvPr>
          <p:cNvGrpSpPr/>
          <p:nvPr/>
        </p:nvGrpSpPr>
        <p:grpSpPr>
          <a:xfrm>
            <a:off x="8259561" y="1963521"/>
            <a:ext cx="2377440" cy="2299538"/>
            <a:chOff x="8259561" y="1963521"/>
            <a:chExt cx="2377440" cy="2299538"/>
          </a:xfrm>
        </p:grpSpPr>
        <p:sp>
          <p:nvSpPr>
            <p:cNvPr id="114" name="Oval 113">
              <a:extLst>
                <a:ext uri="{FF2B5EF4-FFF2-40B4-BE49-F238E27FC236}">
                  <a16:creationId xmlns:a16="http://schemas.microsoft.com/office/drawing/2014/main" id="{7177F338-8EF3-47F7-BEE4-38AC5F78A2E9}"/>
                </a:ext>
              </a:extLst>
            </p:cNvPr>
            <p:cNvSpPr/>
            <p:nvPr/>
          </p:nvSpPr>
          <p:spPr bwMode="auto">
            <a:xfrm>
              <a:off x="8922650" y="1963521"/>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9185899" y="2289810"/>
              <a:ext cx="524770" cy="398688"/>
              <a:chOff x="-1146792" y="678443"/>
              <a:chExt cx="1017587" cy="773113"/>
            </a:xfrm>
            <a:solidFill>
              <a:srgbClr val="D2D2D2"/>
            </a:solidFill>
            <a:effectLst/>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9" name="Rectangle 128">
              <a:extLst>
                <a:ext uri="{FF2B5EF4-FFF2-40B4-BE49-F238E27FC236}">
                  <a16:creationId xmlns:a16="http://schemas.microsoft.com/office/drawing/2014/main" id="{79814888-8963-4CFD-8FB2-F655784DA35D}"/>
                </a:ext>
              </a:extLst>
            </p:cNvPr>
            <p:cNvSpPr/>
            <p:nvPr/>
          </p:nvSpPr>
          <p:spPr bwMode="auto">
            <a:xfrm>
              <a:off x="8259561"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Workflow automation</a:t>
              </a:r>
            </a:p>
          </p:txBody>
        </p:sp>
        <p:sp>
          <p:nvSpPr>
            <p:cNvPr id="57" name="Rectangle 56">
              <a:extLst>
                <a:ext uri="{FF2B5EF4-FFF2-40B4-BE49-F238E27FC236}">
                  <a16:creationId xmlns:a16="http://schemas.microsoft.com/office/drawing/2014/main" id="{475F4F7E-A696-40D7-9357-E8E662AFFD24}"/>
                </a:ext>
              </a:extLst>
            </p:cNvPr>
            <p:cNvSpPr/>
            <p:nvPr/>
          </p:nvSpPr>
          <p:spPr bwMode="auto">
            <a:xfrm>
              <a:off x="8259561"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Automate</a:t>
              </a:r>
            </a:p>
          </p:txBody>
        </p:sp>
      </p:grpSp>
      <p:sp>
        <p:nvSpPr>
          <p:cNvPr id="25" name="Rectangle 24">
            <a:extLst>
              <a:ext uri="{FF2B5EF4-FFF2-40B4-BE49-F238E27FC236}">
                <a16:creationId xmlns:a16="http://schemas.microsoft.com/office/drawing/2014/main" id="{00B36A8B-A6C6-469A-9C26-E2392DF0B7B6}"/>
              </a:ext>
            </a:extLst>
          </p:cNvPr>
          <p:cNvSpPr/>
          <p:nvPr/>
        </p:nvSpPr>
        <p:spPr bwMode="auto">
          <a:xfrm>
            <a:off x="588263" y="6295900"/>
            <a:ext cx="11021125" cy="56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0754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750"/>
                            </p:stCondLst>
                            <p:childTnLst>
                              <p:par>
                                <p:cTn id="15" presetID="2" presetClass="entr" presetSubtype="4"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300" fill="hold"/>
                                        <p:tgtEl>
                                          <p:spTgt spid="26"/>
                                        </p:tgtEl>
                                        <p:attrNameLst>
                                          <p:attrName>ppt_x</p:attrName>
                                        </p:attrNameLst>
                                      </p:cBhvr>
                                      <p:tavLst>
                                        <p:tav tm="0">
                                          <p:val>
                                            <p:strVal val="#ppt_x"/>
                                          </p:val>
                                        </p:tav>
                                        <p:tav tm="100000">
                                          <p:val>
                                            <p:strVal val="#ppt_x"/>
                                          </p:val>
                                        </p:tav>
                                      </p:tavLst>
                                    </p:anim>
                                    <p:anim calcmode="lin" valueType="num">
                                      <p:cBhvr additive="base">
                                        <p:cTn id="18" dur="3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val 92">
            <a:extLst>
              <a:ext uri="{FF2B5EF4-FFF2-40B4-BE49-F238E27FC236}">
                <a16:creationId xmlns:a16="http://schemas.microsoft.com/office/drawing/2014/main" id="{40797281-EE2D-4752-8129-5E45A29122BC}"/>
              </a:ext>
            </a:extLst>
          </p:cNvPr>
          <p:cNvSpPr/>
          <p:nvPr/>
        </p:nvSpPr>
        <p:spPr bwMode="auto">
          <a:xfrm>
            <a:off x="2218088" y="1975358"/>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5" name="Rectangle 64">
            <a:extLst>
              <a:ext uri="{FF2B5EF4-FFF2-40B4-BE49-F238E27FC236}">
                <a16:creationId xmlns:a16="http://schemas.microsoft.com/office/drawing/2014/main" id="{A972EA1F-BA39-4DC4-9356-AD2FD0C65BE1}"/>
              </a:ext>
            </a:extLst>
          </p:cNvPr>
          <p:cNvSpPr/>
          <p:nvPr/>
        </p:nvSpPr>
        <p:spPr bwMode="auto">
          <a:xfrm>
            <a:off x="1554999"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sp>
        <p:nvSpPr>
          <p:cNvPr id="66" name="Oval 65">
            <a:extLst>
              <a:ext uri="{FF2B5EF4-FFF2-40B4-BE49-F238E27FC236}">
                <a16:creationId xmlns:a16="http://schemas.microsoft.com/office/drawing/2014/main" id="{04BAF3B9-4E89-4792-981F-5818927D7DC6}"/>
              </a:ext>
            </a:extLst>
          </p:cNvPr>
          <p:cNvSpPr/>
          <p:nvPr/>
        </p:nvSpPr>
        <p:spPr bwMode="auto">
          <a:xfrm>
            <a:off x="2218088" y="1975358"/>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67" name="Group 12">
            <a:extLst>
              <a:ext uri="{FF2B5EF4-FFF2-40B4-BE49-F238E27FC236}">
                <a16:creationId xmlns:a16="http://schemas.microsoft.com/office/drawing/2014/main" id="{9E07A4E0-DE4F-463A-95AA-EE74A0D84CB8}"/>
              </a:ext>
            </a:extLst>
          </p:cNvPr>
          <p:cNvGrpSpPr>
            <a:grpSpLocks noChangeAspect="1"/>
          </p:cNvGrpSpPr>
          <p:nvPr/>
        </p:nvGrpSpPr>
        <p:grpSpPr bwMode="auto">
          <a:xfrm>
            <a:off x="2501627" y="2317074"/>
            <a:ext cx="484184" cy="367831"/>
            <a:chOff x="4543" y="2176"/>
            <a:chExt cx="258" cy="196"/>
          </a:xfrm>
          <a:solidFill>
            <a:schemeClr val="bg1"/>
          </a:solidFill>
          <a:effectLst/>
        </p:grpSpPr>
        <p:sp>
          <p:nvSpPr>
            <p:cNvPr id="69" name="Freeform 13">
              <a:extLst>
                <a:ext uri="{FF2B5EF4-FFF2-40B4-BE49-F238E27FC236}">
                  <a16:creationId xmlns:a16="http://schemas.microsoft.com/office/drawing/2014/main" id="{CA271881-6008-4144-8240-0484BFF7826F}"/>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70" name="Freeform 14">
              <a:extLst>
                <a:ext uri="{FF2B5EF4-FFF2-40B4-BE49-F238E27FC236}">
                  <a16:creationId xmlns:a16="http://schemas.microsoft.com/office/drawing/2014/main" id="{0C7557E5-310B-4ECB-B5AF-864691599C0C}"/>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71" name="Freeform 15">
              <a:extLst>
                <a:ext uri="{FF2B5EF4-FFF2-40B4-BE49-F238E27FC236}">
                  <a16:creationId xmlns:a16="http://schemas.microsoft.com/office/drawing/2014/main" id="{9F412F6F-64BC-4480-922C-E56C2EEEC675}"/>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72" name="Freeform 16">
              <a:extLst>
                <a:ext uri="{FF2B5EF4-FFF2-40B4-BE49-F238E27FC236}">
                  <a16:creationId xmlns:a16="http://schemas.microsoft.com/office/drawing/2014/main" id="{B27B9F82-2F4F-4EEF-8898-839479C9501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73" name="Freeform 17">
              <a:extLst>
                <a:ext uri="{FF2B5EF4-FFF2-40B4-BE49-F238E27FC236}">
                  <a16:creationId xmlns:a16="http://schemas.microsoft.com/office/drawing/2014/main" id="{5455908D-D738-4FB9-8CEB-0DFEFFAE4D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68" name="Rectangle 67">
            <a:extLst>
              <a:ext uri="{FF2B5EF4-FFF2-40B4-BE49-F238E27FC236}">
                <a16:creationId xmlns:a16="http://schemas.microsoft.com/office/drawing/2014/main" id="{054219E7-F103-48A3-A1AA-73F4903D0EC6}"/>
              </a:ext>
            </a:extLst>
          </p:cNvPr>
          <p:cNvSpPr/>
          <p:nvPr/>
        </p:nvSpPr>
        <p:spPr bwMode="auto">
          <a:xfrm>
            <a:off x="1554999"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Analyze</a:t>
            </a:r>
          </a:p>
        </p:txBody>
      </p:sp>
      <p:sp>
        <p:nvSpPr>
          <p:cNvPr id="2" name="Title 1">
            <a:extLst>
              <a:ext uri="{FF2B5EF4-FFF2-40B4-BE49-F238E27FC236}">
                <a16:creationId xmlns:a16="http://schemas.microsoft.com/office/drawing/2014/main" id="{78E79497-5B84-4E43-ABEF-A5CEC6912692}"/>
              </a:ext>
            </a:extLst>
          </p:cNvPr>
          <p:cNvSpPr>
            <a:spLocks noGrp="1"/>
          </p:cNvSpPr>
          <p:nvPr>
            <p:ph type="title"/>
          </p:nvPr>
        </p:nvSpPr>
        <p:spPr/>
        <p:txBody>
          <a:bodyPr/>
          <a:lstStyle/>
          <a:p>
            <a:r>
              <a:rPr lang="en-US" dirty="0">
                <a:latin typeface="+mn-lt"/>
              </a:rPr>
              <a:t>Microsoft Power Platform</a:t>
            </a:r>
          </a:p>
        </p:txBody>
      </p:sp>
      <p:sp>
        <p:nvSpPr>
          <p:cNvPr id="49" name="Rectangle 48">
            <a:extLst>
              <a:ext uri="{FF2B5EF4-FFF2-40B4-BE49-F238E27FC236}">
                <a16:creationId xmlns:a16="http://schemas.microsoft.com/office/drawing/2014/main" id="{BCE02EA7-FFD1-438C-A714-F85C7EF89FAE}"/>
              </a:ext>
            </a:extLst>
          </p:cNvPr>
          <p:cNvSpPr/>
          <p:nvPr/>
        </p:nvSpPr>
        <p:spPr>
          <a:xfrm>
            <a:off x="588264" y="1103709"/>
            <a:ext cx="11021124" cy="307777"/>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One </a:t>
            </a:r>
            <a:r>
              <a:rPr kumimoji="0" lang="en-US" sz="2000" b="0" i="0" u="sng"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low-code</a:t>
            </a:r>
            <a:r>
              <a:rPr kumimoji="0" lang="en-US" sz="20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platform that spans Office 365, Dynamics 365, Azure and standalone applications</a:t>
            </a: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p:txBody>
      </p:sp>
      <p:grpSp>
        <p:nvGrpSpPr>
          <p:cNvPr id="50" name="Group 49">
            <a:extLst>
              <a:ext uri="{FF2B5EF4-FFF2-40B4-BE49-F238E27FC236}">
                <a16:creationId xmlns:a16="http://schemas.microsoft.com/office/drawing/2014/main" id="{E56BECBD-E651-4CCA-B8FA-37FE6440A6FF}"/>
              </a:ext>
            </a:extLst>
          </p:cNvPr>
          <p:cNvGrpSpPr/>
          <p:nvPr/>
        </p:nvGrpSpPr>
        <p:grpSpPr>
          <a:xfrm>
            <a:off x="2053853" y="4610500"/>
            <a:ext cx="8100180" cy="1685400"/>
            <a:chOff x="2053853" y="4610500"/>
            <a:chExt cx="8100180" cy="1685400"/>
          </a:xfrm>
        </p:grpSpPr>
        <p:sp>
          <p:nvSpPr>
            <p:cNvPr id="51" name="Rectangle 50">
              <a:extLst>
                <a:ext uri="{FF2B5EF4-FFF2-40B4-BE49-F238E27FC236}">
                  <a16:creationId xmlns:a16="http://schemas.microsoft.com/office/drawing/2014/main" id="{A4B89F2E-73BA-4D7F-A448-5D951D9C4D3D}"/>
                </a:ext>
              </a:extLst>
            </p:cNvPr>
            <p:cNvSpPr/>
            <p:nvPr/>
          </p:nvSpPr>
          <p:spPr bwMode="auto">
            <a:xfrm>
              <a:off x="8742529"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Common</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Data Service</a:t>
              </a:r>
            </a:p>
          </p:txBody>
        </p:sp>
        <p:sp>
          <p:nvSpPr>
            <p:cNvPr id="53" name="Rectangle 52">
              <a:extLst>
                <a:ext uri="{FF2B5EF4-FFF2-40B4-BE49-F238E27FC236}">
                  <a16:creationId xmlns:a16="http://schemas.microsoft.com/office/drawing/2014/main" id="{9CD0BD2E-7081-494E-BB62-611CAA9CB4FB}"/>
                </a:ext>
              </a:extLst>
            </p:cNvPr>
            <p:cNvSpPr/>
            <p:nvPr/>
          </p:nvSpPr>
          <p:spPr bwMode="auto">
            <a:xfrm>
              <a:off x="2053853" y="5850256"/>
              <a:ext cx="1411504"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Data</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connectors</a:t>
              </a:r>
            </a:p>
          </p:txBody>
        </p:sp>
        <p:pic>
          <p:nvPicPr>
            <p:cNvPr id="55" name="Graphic 54">
              <a:extLst>
                <a:ext uri="{FF2B5EF4-FFF2-40B4-BE49-F238E27FC236}">
                  <a16:creationId xmlns:a16="http://schemas.microsoft.com/office/drawing/2014/main" id="{BBC019FF-EA0C-47E0-92B7-A590C3DEF2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58469" y="5093016"/>
              <a:ext cx="579626" cy="579624"/>
            </a:xfrm>
            <a:prstGeom prst="rect">
              <a:avLst/>
            </a:prstGeom>
          </p:spPr>
        </p:pic>
        <p:sp>
          <p:nvSpPr>
            <p:cNvPr id="56" name="Rectangle 55">
              <a:extLst>
                <a:ext uri="{FF2B5EF4-FFF2-40B4-BE49-F238E27FC236}">
                  <a16:creationId xmlns:a16="http://schemas.microsoft.com/office/drawing/2014/main" id="{0F30103F-667B-461F-A1FC-109959358E25}"/>
                </a:ext>
              </a:extLst>
            </p:cNvPr>
            <p:cNvSpPr/>
            <p:nvPr/>
          </p:nvSpPr>
          <p:spPr bwMode="auto">
            <a:xfrm>
              <a:off x="5398013"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AI</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Builder</a:t>
              </a:r>
            </a:p>
          </p:txBody>
        </p:sp>
        <p:grpSp>
          <p:nvGrpSpPr>
            <p:cNvPr id="57" name="Group 56">
              <a:extLst>
                <a:ext uri="{FF2B5EF4-FFF2-40B4-BE49-F238E27FC236}">
                  <a16:creationId xmlns:a16="http://schemas.microsoft.com/office/drawing/2014/main" id="{9BCFA073-C780-4097-BAB7-873A2E6CBB24}"/>
                </a:ext>
              </a:extLst>
            </p:cNvPr>
            <p:cNvGrpSpPr/>
            <p:nvPr/>
          </p:nvGrpSpPr>
          <p:grpSpPr>
            <a:xfrm>
              <a:off x="2758731" y="4610500"/>
              <a:ext cx="6690069" cy="329847"/>
              <a:chOff x="2758731" y="4610500"/>
              <a:chExt cx="6690069" cy="329847"/>
            </a:xfrm>
          </p:grpSpPr>
          <p:sp>
            <p:nvSpPr>
              <p:cNvPr id="60" name="Rectangle 42">
                <a:extLst>
                  <a:ext uri="{FF2B5EF4-FFF2-40B4-BE49-F238E27FC236}">
                    <a16:creationId xmlns:a16="http://schemas.microsoft.com/office/drawing/2014/main" id="{E85364BC-BD2E-43E8-A2A9-715188FD1EA4}"/>
                  </a:ext>
                </a:extLst>
              </p:cNvPr>
              <p:cNvSpPr/>
              <p:nvPr/>
            </p:nvSpPr>
            <p:spPr bwMode="auto">
              <a:xfrm flipV="1">
                <a:off x="2758731" y="4610500"/>
                <a:ext cx="6690069"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3E384FDC-AF83-4F44-B0B7-E540FF81CFFF}"/>
                  </a:ext>
                </a:extLst>
              </p:cNvPr>
              <p:cNvCxnSpPr>
                <a:cxnSpLocks/>
              </p:cNvCxnSpPr>
              <p:nvPr/>
            </p:nvCxnSpPr>
            <p:spPr>
              <a:xfrm>
                <a:off x="6103765" y="4610501"/>
                <a:ext cx="0" cy="329846"/>
              </a:xfrm>
              <a:prstGeom prst="line">
                <a:avLst/>
              </a:pr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8" name="plug" title="Icon of a power plug showing an A to B connection">
              <a:extLst>
                <a:ext uri="{FF2B5EF4-FFF2-40B4-BE49-F238E27FC236}">
                  <a16:creationId xmlns:a16="http://schemas.microsoft.com/office/drawing/2014/main" id="{AC1A18A1-750B-46EC-9D1D-004CB281EE97}"/>
                </a:ext>
              </a:extLst>
            </p:cNvPr>
            <p:cNvSpPr>
              <a:spLocks noChangeAspect="1" noEditPoints="1"/>
            </p:cNvSpPr>
            <p:nvPr/>
          </p:nvSpPr>
          <p:spPr bwMode="auto">
            <a:xfrm>
              <a:off x="2451864" y="5091125"/>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9" name="Graphic 58">
              <a:extLst>
                <a:ext uri="{FF2B5EF4-FFF2-40B4-BE49-F238E27FC236}">
                  <a16:creationId xmlns:a16="http://schemas.microsoft.com/office/drawing/2014/main" id="{915ABFD7-86F3-4782-AC29-03E4173E1CB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753329" y="5023005"/>
              <a:ext cx="700873" cy="719646"/>
            </a:xfrm>
            <a:prstGeom prst="rect">
              <a:avLst/>
            </a:prstGeom>
          </p:spPr>
        </p:pic>
      </p:grpSp>
      <p:grpSp>
        <p:nvGrpSpPr>
          <p:cNvPr id="74" name="Group 73">
            <a:extLst>
              <a:ext uri="{FF2B5EF4-FFF2-40B4-BE49-F238E27FC236}">
                <a16:creationId xmlns:a16="http://schemas.microsoft.com/office/drawing/2014/main" id="{CD81347B-87C5-4EA3-BB96-D22CFC857009}"/>
              </a:ext>
            </a:extLst>
          </p:cNvPr>
          <p:cNvGrpSpPr/>
          <p:nvPr/>
        </p:nvGrpSpPr>
        <p:grpSpPr>
          <a:xfrm>
            <a:off x="4907280" y="1975360"/>
            <a:ext cx="2377440" cy="2287699"/>
            <a:chOff x="4907280" y="1975360"/>
            <a:chExt cx="2377440" cy="2287699"/>
          </a:xfrm>
        </p:grpSpPr>
        <p:sp>
          <p:nvSpPr>
            <p:cNvPr id="75" name="Rectangle 74">
              <a:extLst>
                <a:ext uri="{FF2B5EF4-FFF2-40B4-BE49-F238E27FC236}">
                  <a16:creationId xmlns:a16="http://schemas.microsoft.com/office/drawing/2014/main" id="{504F822A-8E37-42B7-AFD5-0A3371B20505}"/>
                </a:ext>
              </a:extLst>
            </p:cNvPr>
            <p:cNvSpPr/>
            <p:nvPr/>
          </p:nvSpPr>
          <p:spPr bwMode="auto">
            <a:xfrm>
              <a:off x="4907280"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Application development</a:t>
              </a:r>
            </a:p>
          </p:txBody>
        </p:sp>
        <p:sp>
          <p:nvSpPr>
            <p:cNvPr id="76" name="Oval 75">
              <a:extLst>
                <a:ext uri="{FF2B5EF4-FFF2-40B4-BE49-F238E27FC236}">
                  <a16:creationId xmlns:a16="http://schemas.microsoft.com/office/drawing/2014/main" id="{4925D827-6441-4689-897E-43C7AB4B800B}"/>
                </a:ext>
              </a:extLst>
            </p:cNvPr>
            <p:cNvSpPr/>
            <p:nvPr/>
          </p:nvSpPr>
          <p:spPr bwMode="auto">
            <a:xfrm>
              <a:off x="5570369" y="1975360"/>
              <a:ext cx="1051262" cy="1051262"/>
            </a:xfrm>
            <a:prstGeom prst="ellipse">
              <a:avLst/>
            </a:prstGeom>
            <a:solidFill>
              <a:srgbClr val="74277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7" name="Group 4">
              <a:extLst>
                <a:ext uri="{FF2B5EF4-FFF2-40B4-BE49-F238E27FC236}">
                  <a16:creationId xmlns:a16="http://schemas.microsoft.com/office/drawing/2014/main" id="{B2B648E6-3583-4ECB-86FA-55AC936A397D}"/>
                </a:ext>
              </a:extLst>
            </p:cNvPr>
            <p:cNvGrpSpPr>
              <a:grpSpLocks noChangeAspect="1"/>
            </p:cNvGrpSpPr>
            <p:nvPr/>
          </p:nvGrpSpPr>
          <p:grpSpPr bwMode="auto">
            <a:xfrm>
              <a:off x="5855764" y="2316116"/>
              <a:ext cx="480428" cy="369704"/>
              <a:chOff x="2880" y="2176"/>
              <a:chExt cx="256" cy="197"/>
            </a:xfrm>
            <a:solidFill>
              <a:srgbClr val="D2D2D2"/>
            </a:solidFill>
            <a:effectLst/>
          </p:grpSpPr>
          <p:sp>
            <p:nvSpPr>
              <p:cNvPr id="79" name="Freeform 5">
                <a:extLst>
                  <a:ext uri="{FF2B5EF4-FFF2-40B4-BE49-F238E27FC236}">
                    <a16:creationId xmlns:a16="http://schemas.microsoft.com/office/drawing/2014/main" id="{AE8C2B44-8092-4A78-BF3E-F0BD9F5FA6E2}"/>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6E295134-7425-4427-B81E-F5582B85883A}"/>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7">
                <a:extLst>
                  <a:ext uri="{FF2B5EF4-FFF2-40B4-BE49-F238E27FC236}">
                    <a16:creationId xmlns:a16="http://schemas.microsoft.com/office/drawing/2014/main" id="{9DEB1B95-D269-4106-86F5-AC2023FD6350}"/>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2" name="Freeform 8">
                <a:extLst>
                  <a:ext uri="{FF2B5EF4-FFF2-40B4-BE49-F238E27FC236}">
                    <a16:creationId xmlns:a16="http://schemas.microsoft.com/office/drawing/2014/main" id="{E66FDC6B-4EC6-457B-8555-33807BC9641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3" name="Freeform 9">
                <a:extLst>
                  <a:ext uri="{FF2B5EF4-FFF2-40B4-BE49-F238E27FC236}">
                    <a16:creationId xmlns:a16="http://schemas.microsoft.com/office/drawing/2014/main" id="{FFDA593D-05ED-424E-AECF-6E10ECEFB6F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78" name="Rectangle 77">
              <a:extLst>
                <a:ext uri="{FF2B5EF4-FFF2-40B4-BE49-F238E27FC236}">
                  <a16:creationId xmlns:a16="http://schemas.microsoft.com/office/drawing/2014/main" id="{DF7D55E3-653F-46BE-9248-E92F60E99325}"/>
                </a:ext>
              </a:extLst>
            </p:cNvPr>
            <p:cNvSpPr/>
            <p:nvPr/>
          </p:nvSpPr>
          <p:spPr bwMode="auto">
            <a:xfrm>
              <a:off x="4907280"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Act</a:t>
              </a:r>
            </a:p>
          </p:txBody>
        </p:sp>
      </p:grpSp>
      <p:grpSp>
        <p:nvGrpSpPr>
          <p:cNvPr id="84" name="Group 83">
            <a:extLst>
              <a:ext uri="{FF2B5EF4-FFF2-40B4-BE49-F238E27FC236}">
                <a16:creationId xmlns:a16="http://schemas.microsoft.com/office/drawing/2014/main" id="{A4E41365-BFBF-4C87-B749-77296598F31A}"/>
              </a:ext>
            </a:extLst>
          </p:cNvPr>
          <p:cNvGrpSpPr/>
          <p:nvPr/>
        </p:nvGrpSpPr>
        <p:grpSpPr>
          <a:xfrm>
            <a:off x="8259561" y="1963521"/>
            <a:ext cx="2377440" cy="2299538"/>
            <a:chOff x="8259561" y="1963521"/>
            <a:chExt cx="2377440" cy="2299538"/>
          </a:xfrm>
        </p:grpSpPr>
        <p:sp>
          <p:nvSpPr>
            <p:cNvPr id="85" name="Oval 84">
              <a:extLst>
                <a:ext uri="{FF2B5EF4-FFF2-40B4-BE49-F238E27FC236}">
                  <a16:creationId xmlns:a16="http://schemas.microsoft.com/office/drawing/2014/main" id="{BE80C4A3-C3C1-46E8-A0BE-EB971B96C5AA}"/>
                </a:ext>
              </a:extLst>
            </p:cNvPr>
            <p:cNvSpPr/>
            <p:nvPr/>
          </p:nvSpPr>
          <p:spPr bwMode="auto">
            <a:xfrm>
              <a:off x="8922650" y="1963521"/>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A6ED500B-C747-4199-A6D3-649015934415}"/>
                </a:ext>
              </a:extLst>
            </p:cNvPr>
            <p:cNvGrpSpPr/>
            <p:nvPr/>
          </p:nvGrpSpPr>
          <p:grpSpPr>
            <a:xfrm>
              <a:off x="9185899" y="2289810"/>
              <a:ext cx="524770" cy="398688"/>
              <a:chOff x="-1146792" y="678443"/>
              <a:chExt cx="1017587" cy="773113"/>
            </a:xfrm>
            <a:solidFill>
              <a:srgbClr val="D2D2D2"/>
            </a:solidFill>
            <a:effectLst/>
          </p:grpSpPr>
          <p:sp>
            <p:nvSpPr>
              <p:cNvPr id="89" name="Freeform 5">
                <a:extLst>
                  <a:ext uri="{FF2B5EF4-FFF2-40B4-BE49-F238E27FC236}">
                    <a16:creationId xmlns:a16="http://schemas.microsoft.com/office/drawing/2014/main" id="{A7994240-A851-4187-9142-0194142DA282}"/>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6">
                <a:extLst>
                  <a:ext uri="{FF2B5EF4-FFF2-40B4-BE49-F238E27FC236}">
                    <a16:creationId xmlns:a16="http://schemas.microsoft.com/office/drawing/2014/main" id="{A7485E50-6CF1-4E73-A2EF-9C4BD8FE68A9}"/>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E5F524B0-E1A3-45A2-B908-7676033DC07A}"/>
                </a:ext>
              </a:extLst>
            </p:cNvPr>
            <p:cNvSpPr/>
            <p:nvPr/>
          </p:nvSpPr>
          <p:spPr bwMode="auto">
            <a:xfrm>
              <a:off x="8259561"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Workflow automation</a:t>
              </a:r>
            </a:p>
          </p:txBody>
        </p:sp>
        <p:sp>
          <p:nvSpPr>
            <p:cNvPr id="88" name="Rectangle 87">
              <a:extLst>
                <a:ext uri="{FF2B5EF4-FFF2-40B4-BE49-F238E27FC236}">
                  <a16:creationId xmlns:a16="http://schemas.microsoft.com/office/drawing/2014/main" id="{4EF04C15-4D0B-4B6B-9265-27F3A7DD21C8}"/>
                </a:ext>
              </a:extLst>
            </p:cNvPr>
            <p:cNvSpPr/>
            <p:nvPr/>
          </p:nvSpPr>
          <p:spPr bwMode="auto">
            <a:xfrm>
              <a:off x="8259561"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Automate</a:t>
              </a:r>
            </a:p>
          </p:txBody>
        </p:sp>
      </p:grpSp>
      <p:sp>
        <p:nvSpPr>
          <p:cNvPr id="91" name="Rectangle 90">
            <a:extLst>
              <a:ext uri="{FF2B5EF4-FFF2-40B4-BE49-F238E27FC236}">
                <a16:creationId xmlns:a16="http://schemas.microsoft.com/office/drawing/2014/main" id="{72A2E4EF-26F3-4CFC-BDA1-919B415C3E68}"/>
              </a:ext>
            </a:extLst>
          </p:cNvPr>
          <p:cNvSpPr/>
          <p:nvPr/>
        </p:nvSpPr>
        <p:spPr bwMode="auto">
          <a:xfrm>
            <a:off x="588263" y="6295900"/>
            <a:ext cx="11021125" cy="56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71D63A5B-1D89-491D-82A1-06012F960163}"/>
              </a:ext>
            </a:extLst>
          </p:cNvPr>
          <p:cNvSpPr/>
          <p:nvPr/>
        </p:nvSpPr>
        <p:spPr bwMode="auto">
          <a:xfrm>
            <a:off x="1027134" y="1741118"/>
            <a:ext cx="10283869" cy="4697260"/>
          </a:xfrm>
          <a:custGeom>
            <a:avLst/>
            <a:gdLst>
              <a:gd name="connsiteX0" fmla="*/ 112734 w 10283869"/>
              <a:gd name="connsiteY0" fmla="*/ 2705622 h 4697260"/>
              <a:gd name="connsiteX1" fmla="*/ 3369502 w 10283869"/>
              <a:gd name="connsiteY1" fmla="*/ 2705622 h 4697260"/>
              <a:gd name="connsiteX2" fmla="*/ 3369502 w 10283869"/>
              <a:gd name="connsiteY2" fmla="*/ 0 h 4697260"/>
              <a:gd name="connsiteX3" fmla="*/ 10283869 w 10283869"/>
              <a:gd name="connsiteY3" fmla="*/ 0 h 4697260"/>
              <a:gd name="connsiteX4" fmla="*/ 10283869 w 10283869"/>
              <a:gd name="connsiteY4" fmla="*/ 4697260 h 4697260"/>
              <a:gd name="connsiteX5" fmla="*/ 0 w 10283869"/>
              <a:gd name="connsiteY5" fmla="*/ 4697260 h 4697260"/>
              <a:gd name="connsiteX6" fmla="*/ 0 w 10283869"/>
              <a:gd name="connsiteY6" fmla="*/ 2680570 h 4697260"/>
              <a:gd name="connsiteX7" fmla="*/ 112734 w 10283869"/>
              <a:gd name="connsiteY7" fmla="*/ 2705622 h 469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83869" h="4697260">
                <a:moveTo>
                  <a:pt x="112734" y="2705622"/>
                </a:moveTo>
                <a:lnTo>
                  <a:pt x="3369502" y="2705622"/>
                </a:lnTo>
                <a:lnTo>
                  <a:pt x="3369502" y="0"/>
                </a:lnTo>
                <a:lnTo>
                  <a:pt x="10283869" y="0"/>
                </a:lnTo>
                <a:lnTo>
                  <a:pt x="10283869" y="4697260"/>
                </a:lnTo>
                <a:lnTo>
                  <a:pt x="0" y="4697260"/>
                </a:lnTo>
                <a:lnTo>
                  <a:pt x="0" y="2680570"/>
                </a:lnTo>
                <a:lnTo>
                  <a:pt x="112734" y="2705622"/>
                </a:lnTo>
                <a:close/>
              </a:path>
            </a:pathLst>
          </a:cu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4402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25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childTnLst>
                          </p:cTn>
                        </p:par>
                        <p:par>
                          <p:cTn id="11" fill="hold">
                            <p:stCondLst>
                              <p:cond delay="750"/>
                            </p:stCondLst>
                            <p:childTnLst>
                              <p:par>
                                <p:cTn id="12" presetID="2" presetClass="entr" presetSubtype="4"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additive="base">
                                        <p:cTn id="14" dur="300" fill="hold"/>
                                        <p:tgtEl>
                                          <p:spTgt spid="50"/>
                                        </p:tgtEl>
                                        <p:attrNameLst>
                                          <p:attrName>ppt_x</p:attrName>
                                        </p:attrNameLst>
                                      </p:cBhvr>
                                      <p:tavLst>
                                        <p:tav tm="0">
                                          <p:val>
                                            <p:strVal val="#ppt_x"/>
                                          </p:val>
                                        </p:tav>
                                        <p:tav tm="100000">
                                          <p:val>
                                            <p:strVal val="#ppt_x"/>
                                          </p:val>
                                        </p:tav>
                                      </p:tavLst>
                                    </p:anim>
                                    <p:anim calcmode="lin" valueType="num">
                                      <p:cBhvr additive="base">
                                        <p:cTn id="15" dur="300" fill="hold"/>
                                        <p:tgtEl>
                                          <p:spTgt spid="50"/>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250"/>
                                        <p:tgtEl>
                                          <p:spTgt spid="93"/>
                                        </p:tgtEl>
                                      </p:cBhvr>
                                    </p:animEffect>
                                  </p:childTnLst>
                                </p:cTn>
                              </p:par>
                            </p:childTnLst>
                          </p:cTn>
                        </p:par>
                        <p:par>
                          <p:cTn id="19" fill="hold">
                            <p:stCondLst>
                              <p:cond delay="105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9212060-2067-4D36-BD63-7CFF177A7D6B}"/>
              </a:ext>
            </a:extLst>
          </p:cNvPr>
          <p:cNvSpPr>
            <a:spLocks noChangeAspect="1"/>
          </p:cNvSpPr>
          <p:nvPr/>
        </p:nvSpPr>
        <p:spPr bwMode="auto">
          <a:xfrm>
            <a:off x="-3523472" y="-6190472"/>
            <a:ext cx="19238944" cy="19238944"/>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p:txBody>
          <a:bodyPr/>
          <a:lstStyle/>
          <a:p>
            <a:r>
              <a:rPr lang="en-US" dirty="0"/>
              <a:t>Experience your data with Power BI</a:t>
            </a:r>
          </a:p>
        </p:txBody>
      </p:sp>
      <p:sp>
        <p:nvSpPr>
          <p:cNvPr id="13" name="Text Placeholder 7">
            <a:extLst>
              <a:ext uri="{FF2B5EF4-FFF2-40B4-BE49-F238E27FC236}">
                <a16:creationId xmlns:a16="http://schemas.microsoft.com/office/drawing/2014/main" id="{94271AD8-B4D1-42E0-B786-6E415F4AE1AE}"/>
              </a:ext>
            </a:extLst>
          </p:cNvPr>
          <p:cNvSpPr txBox="1">
            <a:spLocks/>
          </p:cNvSpPr>
          <p:nvPr/>
        </p:nvSpPr>
        <p:spPr>
          <a:xfrm>
            <a:off x="588263" y="1371524"/>
            <a:ext cx="4309414" cy="4185709"/>
          </a:xfrm>
          <a:prstGeom prst="rect">
            <a:avLst/>
          </a:prstGeom>
        </p:spPr>
        <p:txBody>
          <a:bodyPr vert="horz" wrap="square" lIns="0" tIns="91414" rIns="146263" bIns="91414"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049"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
                <a:ea typeface="+mn-ea"/>
                <a:cs typeface="Segoe UI Light"/>
              </a:rPr>
              <a:t>Make sense of your data with ease, and </a:t>
            </a:r>
            <a:r>
              <a:rPr kumimoji="0" lang="en-US" sz="2000" b="0" i="0" u="none" strike="noStrike" kern="1200" cap="none" spc="0" normalizeH="0" baseline="0" noProof="0">
                <a:ln>
                  <a:noFill/>
                </a:ln>
                <a:solidFill>
                  <a:srgbClr val="1A1A1A"/>
                </a:solidFill>
                <a:effectLst/>
                <a:uLnTx/>
                <a:uFillTx/>
                <a:latin typeface="Segoe UI  "/>
                <a:ea typeface="+mn-ea"/>
                <a:cs typeface="Segoe UI" pitchFamily="34" charset="0"/>
              </a:rPr>
              <a:t>drive quick and confident decisions across </a:t>
            </a:r>
            <a:r>
              <a:rPr kumimoji="0" lang="en-US" sz="2000" b="0" i="0" u="none" strike="noStrike" kern="1200" cap="none" spc="0" normalizeH="0" baseline="0" noProof="0">
                <a:ln>
                  <a:noFill/>
                </a:ln>
                <a:solidFill>
                  <a:srgbClr val="1A1A1A"/>
                </a:solidFill>
                <a:effectLst/>
                <a:uLnTx/>
                <a:uFillTx/>
                <a:latin typeface="Segoe UI  "/>
                <a:ea typeface="+mn-ea"/>
                <a:cs typeface="+mn-cs"/>
              </a:rPr>
              <a:t>your organization</a:t>
            </a:r>
            <a:endParaRPr kumimoji="0" lang="en-US" sz="2000" b="0" i="0" u="none" strike="noStrike" kern="1200" cap="none" spc="0" normalizeH="0" baseline="0" noProof="0">
              <a:ln>
                <a:noFill/>
              </a:ln>
              <a:solidFill>
                <a:srgbClr val="1A1A1A"/>
              </a:solidFill>
              <a:effectLst/>
              <a:uLnTx/>
              <a:uFillTx/>
              <a:latin typeface="Segoe UI  "/>
              <a:ea typeface="+mn-ea"/>
              <a:cs typeface="Segoe UI Light"/>
            </a:endParaRPr>
          </a:p>
          <a:p>
            <a:pPr marL="224097" marR="0" lvl="0" indent="-224097" algn="l" defTabSz="914049"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
                <a:ea typeface="+mn-ea"/>
                <a:cs typeface="Segoe UI Light"/>
              </a:rPr>
              <a:t>Reduce the amount of time spent in data prep and spend more time getting answers with AI-driven insights</a:t>
            </a:r>
          </a:p>
          <a:p>
            <a:pPr marL="224097" marR="0" lvl="0" indent="-224097" algn="l" defTabSz="914049"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
                <a:ea typeface="+mn-ea"/>
                <a:cs typeface="Segoe UI Light"/>
              </a:rPr>
              <a:t>Remove the complexity of managing multiple analytics solutions with a single, unified platform that gives every employee access to insights</a:t>
            </a:r>
          </a:p>
        </p:txBody>
      </p:sp>
      <p:pic>
        <p:nvPicPr>
          <p:cNvPr id="3" name="Picture 3" descr="A screenshot of a computer&#10;&#10;Description generated with very high confidence">
            <a:extLst>
              <a:ext uri="{FF2B5EF4-FFF2-40B4-BE49-F238E27FC236}">
                <a16:creationId xmlns:a16="http://schemas.microsoft.com/office/drawing/2014/main" id="{A30C241E-ADFB-4A77-AED2-5BE0C02E8754}"/>
              </a:ext>
            </a:extLst>
          </p:cNvPr>
          <p:cNvPicPr>
            <a:picLocks noChangeAspect="1"/>
          </p:cNvPicPr>
          <p:nvPr/>
        </p:nvPicPr>
        <p:blipFill>
          <a:blip r:embed="rId3"/>
          <a:stretch>
            <a:fillRect/>
          </a:stretch>
        </p:blipFill>
        <p:spPr>
          <a:xfrm>
            <a:off x="4552388" y="2196596"/>
            <a:ext cx="7879096" cy="3458894"/>
          </a:xfrm>
          <a:prstGeom prst="rect">
            <a:avLst/>
          </a:prstGeom>
        </p:spPr>
      </p:pic>
      <p:grpSp>
        <p:nvGrpSpPr>
          <p:cNvPr id="21" name="Group 12">
            <a:extLst>
              <a:ext uri="{FF2B5EF4-FFF2-40B4-BE49-F238E27FC236}">
                <a16:creationId xmlns:a16="http://schemas.microsoft.com/office/drawing/2014/main" id="{80D07BD9-61BB-4130-B90F-2DE6B3DAC521}"/>
              </a:ext>
            </a:extLst>
          </p:cNvPr>
          <p:cNvGrpSpPr>
            <a:grpSpLocks noChangeAspect="1"/>
          </p:cNvGrpSpPr>
          <p:nvPr/>
        </p:nvGrpSpPr>
        <p:grpSpPr bwMode="auto">
          <a:xfrm>
            <a:off x="10750482" y="298229"/>
            <a:ext cx="857868" cy="651716"/>
            <a:chOff x="4543" y="2176"/>
            <a:chExt cx="258" cy="196"/>
          </a:xfrm>
          <a:solidFill>
            <a:schemeClr val="tx1"/>
          </a:solidFill>
        </p:grpSpPr>
        <p:sp>
          <p:nvSpPr>
            <p:cNvPr id="22" name="Freeform 13">
              <a:extLst>
                <a:ext uri="{FF2B5EF4-FFF2-40B4-BE49-F238E27FC236}">
                  <a16:creationId xmlns:a16="http://schemas.microsoft.com/office/drawing/2014/main" id="{66D4CF36-CBC2-4D20-98ED-0E10E3E2F32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3" name="Freeform 14">
              <a:extLst>
                <a:ext uri="{FF2B5EF4-FFF2-40B4-BE49-F238E27FC236}">
                  <a16:creationId xmlns:a16="http://schemas.microsoft.com/office/drawing/2014/main" id="{1D5B64DE-A3ED-4E7F-9356-F21B463F2BB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4" name="Freeform 15">
              <a:extLst>
                <a:ext uri="{FF2B5EF4-FFF2-40B4-BE49-F238E27FC236}">
                  <a16:creationId xmlns:a16="http://schemas.microsoft.com/office/drawing/2014/main" id="{91BF067E-6417-40B1-B558-95BC7D73AAFE}"/>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5" name="Freeform 16">
              <a:extLst>
                <a:ext uri="{FF2B5EF4-FFF2-40B4-BE49-F238E27FC236}">
                  <a16:creationId xmlns:a16="http://schemas.microsoft.com/office/drawing/2014/main" id="{EF96A8EB-A8D5-43FF-AD51-D36DD33C4A3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6" name="Freeform 17">
              <a:extLst>
                <a:ext uri="{FF2B5EF4-FFF2-40B4-BE49-F238E27FC236}">
                  <a16:creationId xmlns:a16="http://schemas.microsoft.com/office/drawing/2014/main" id="{5B954C73-349E-45BD-87E4-3E09C178C841}"/>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165413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AA349C1-933F-43EF-BADF-CC27B5338A85}"/>
              </a:ext>
            </a:extLst>
          </p:cNvPr>
          <p:cNvSpPr>
            <a:spLocks noChangeAspect="1"/>
          </p:cNvSpPr>
          <p:nvPr/>
        </p:nvSpPr>
        <p:spPr bwMode="auto">
          <a:xfrm>
            <a:off x="-3523472" y="-6190472"/>
            <a:ext cx="19238944" cy="19238944"/>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A28BE6FF-8238-47E0-9223-28F2861260A9}"/>
              </a:ext>
            </a:extLst>
          </p:cNvPr>
          <p:cNvSpPr>
            <a:spLocks noGrp="1"/>
          </p:cNvSpPr>
          <p:nvPr>
            <p:ph type="title"/>
          </p:nvPr>
        </p:nvSpPr>
        <p:spPr/>
        <p:txBody>
          <a:bodyPr/>
          <a:lstStyle/>
          <a:p>
            <a:r>
              <a:rPr lang="en-US"/>
              <a:t>Anatomy of a dashboard</a:t>
            </a:r>
          </a:p>
        </p:txBody>
      </p:sp>
      <p:sp>
        <p:nvSpPr>
          <p:cNvPr id="8" name="Callout: Line with Accent Bar 7">
            <a:extLst>
              <a:ext uri="{FF2B5EF4-FFF2-40B4-BE49-F238E27FC236}">
                <a16:creationId xmlns:a16="http://schemas.microsoft.com/office/drawing/2014/main" id="{6D57CA06-64D1-4F03-942C-CF14C3E35DC1}"/>
              </a:ext>
            </a:extLst>
          </p:cNvPr>
          <p:cNvSpPr/>
          <p:nvPr/>
        </p:nvSpPr>
        <p:spPr bwMode="auto">
          <a:xfrm>
            <a:off x="8699052" y="2519965"/>
            <a:ext cx="2568290" cy="994735"/>
          </a:xfrm>
          <a:prstGeom prst="accentCallout1">
            <a:avLst>
              <a:gd name="adj1" fmla="val 25732"/>
              <a:gd name="adj2" fmla="val -10115"/>
              <a:gd name="adj3" fmla="val 73365"/>
              <a:gd name="adj4" fmla="val -29861"/>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1A1A1A"/>
                </a:solidFill>
                <a:effectLst/>
                <a:uLnTx/>
                <a:uFillTx/>
                <a:latin typeface="Segoe UI"/>
                <a:ea typeface="Segoe UI" pitchFamily="34" charset="0"/>
                <a:cs typeface="Segoe UI"/>
              </a:rPr>
              <a:t>Data visualizations</a:t>
            </a:r>
            <a:endParaRPr kumimoji="0" lang="en-US" sz="1400" b="1" i="0" u="sng"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a:rPr>
              <a:t>Select from hundreds of data visualizations or build your own to bring your data story to life </a:t>
            </a:r>
          </a:p>
        </p:txBody>
      </p:sp>
      <p:sp>
        <p:nvSpPr>
          <p:cNvPr id="9" name="Callout: Line with Accent Bar 8">
            <a:extLst>
              <a:ext uri="{FF2B5EF4-FFF2-40B4-BE49-F238E27FC236}">
                <a16:creationId xmlns:a16="http://schemas.microsoft.com/office/drawing/2014/main" id="{17AC934C-9F2F-4ACC-ABFE-6179317B64A0}"/>
              </a:ext>
            </a:extLst>
          </p:cNvPr>
          <p:cNvSpPr/>
          <p:nvPr/>
        </p:nvSpPr>
        <p:spPr bwMode="auto">
          <a:xfrm>
            <a:off x="8694670" y="3734491"/>
            <a:ext cx="2692487" cy="1060067"/>
          </a:xfrm>
          <a:prstGeom prst="accentCallout1">
            <a:avLst>
              <a:gd name="adj1" fmla="val 60334"/>
              <a:gd name="adj2" fmla="val -10115"/>
              <a:gd name="adj3" fmla="val 48114"/>
              <a:gd name="adj4" fmla="val -31037"/>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1A1A1A"/>
                </a:solidFill>
                <a:effectLst/>
                <a:uLnTx/>
                <a:uFillTx/>
                <a:latin typeface="Segoe UI"/>
                <a:ea typeface="Segoe UI" pitchFamily="34" charset="0"/>
                <a:cs typeface="Segoe UI"/>
              </a:rPr>
              <a:t>Native intelligence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a:rPr>
              <a:t>Ask questions of your data, deliver automated insights; all visualized in the context of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 name="Callout: Line with Accent Bar 9">
            <a:extLst>
              <a:ext uri="{FF2B5EF4-FFF2-40B4-BE49-F238E27FC236}">
                <a16:creationId xmlns:a16="http://schemas.microsoft.com/office/drawing/2014/main" id="{5151E512-800B-419F-A151-940D55F093F5}"/>
              </a:ext>
            </a:extLst>
          </p:cNvPr>
          <p:cNvSpPr/>
          <p:nvPr/>
        </p:nvSpPr>
        <p:spPr bwMode="auto">
          <a:xfrm>
            <a:off x="8708673" y="1218081"/>
            <a:ext cx="2667857" cy="1025922"/>
          </a:xfrm>
          <a:prstGeom prst="accentCallout1">
            <a:avLst>
              <a:gd name="adj1" fmla="val 25732"/>
              <a:gd name="adj2" fmla="val -10115"/>
              <a:gd name="adj3" fmla="val 137951"/>
              <a:gd name="adj4" fmla="val -3117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1A1A1A"/>
                </a:solidFill>
                <a:effectLst/>
                <a:uLnTx/>
                <a:uFillTx/>
                <a:latin typeface="Segoe UI"/>
                <a:ea typeface="Segoe UI" pitchFamily="34" charset="0"/>
                <a:cs typeface="Segoe UI" pitchFamily="34" charset="0"/>
              </a:rPr>
              <a:t>WYSIWYG design experience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PowerPoint like pixel perfect drag and drop design experience. Start from a template, report is running with live data as you build it</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1" name="Callout: Line with Accent Bar 10">
            <a:extLst>
              <a:ext uri="{FF2B5EF4-FFF2-40B4-BE49-F238E27FC236}">
                <a16:creationId xmlns:a16="http://schemas.microsoft.com/office/drawing/2014/main" id="{60237AE4-3202-40D2-93FF-935C8B2E5019}"/>
              </a:ext>
            </a:extLst>
          </p:cNvPr>
          <p:cNvSpPr/>
          <p:nvPr/>
        </p:nvSpPr>
        <p:spPr bwMode="auto">
          <a:xfrm>
            <a:off x="8708575" y="4980651"/>
            <a:ext cx="2667857" cy="1060067"/>
          </a:xfrm>
          <a:prstGeom prst="accentCallout1">
            <a:avLst>
              <a:gd name="adj1" fmla="val 78545"/>
              <a:gd name="adj2" fmla="val -10115"/>
              <a:gd name="adj3" fmla="val 18513"/>
              <a:gd name="adj4" fmla="val -29716"/>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1A1A1A"/>
                </a:solidFill>
                <a:effectLst/>
                <a:uLnTx/>
                <a:uFillTx/>
                <a:latin typeface="Segoe UI"/>
                <a:ea typeface="Segoe UI" pitchFamily="34" charset="0"/>
                <a:cs typeface="Segoe UI"/>
              </a:rPr>
              <a:t>Big data support with Azure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a:rPr>
              <a:t>Leverage Azure Data Services like Date Lake and SQL Data Warehouse </a:t>
            </a:r>
            <a:r>
              <a:rPr kumimoji="0" lang="en-US" sz="1400" b="0" i="0" u="none" strike="noStrike" kern="1200" cap="none" spc="0" normalizeH="0" baseline="0" noProof="0">
                <a:ln>
                  <a:noFill/>
                </a:ln>
                <a:solidFill>
                  <a:srgbClr val="1A1A1A"/>
                </a:solidFill>
                <a:effectLst/>
                <a:uLnTx/>
                <a:uFillTx/>
                <a:latin typeface="Segoe UI"/>
                <a:ea typeface="+mn-ea"/>
                <a:cs typeface="Segoe UI"/>
              </a:rPr>
              <a:t>to optimize analysis big data</a:t>
            </a:r>
          </a:p>
          <a:p>
            <a:pPr marL="0" marR="0" lvl="0" indent="0" algn="l" defTabSz="932293"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2" name="Callout: Line with Accent Bar 11">
            <a:extLst>
              <a:ext uri="{FF2B5EF4-FFF2-40B4-BE49-F238E27FC236}">
                <a16:creationId xmlns:a16="http://schemas.microsoft.com/office/drawing/2014/main" id="{8C63E654-189D-440E-9871-0DC783435CE3}"/>
              </a:ext>
            </a:extLst>
          </p:cNvPr>
          <p:cNvSpPr/>
          <p:nvPr/>
        </p:nvSpPr>
        <p:spPr bwMode="auto">
          <a:xfrm flipH="1">
            <a:off x="816383" y="1485676"/>
            <a:ext cx="2667857" cy="937219"/>
          </a:xfrm>
          <a:prstGeom prst="accentCallout1">
            <a:avLst>
              <a:gd name="adj1" fmla="val 25732"/>
              <a:gd name="adj2" fmla="val -10115"/>
              <a:gd name="adj3" fmla="val 98342"/>
              <a:gd name="adj4" fmla="val -30241"/>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1A1A1A"/>
                </a:solidFill>
                <a:effectLst/>
                <a:uLnTx/>
                <a:uFillTx/>
                <a:latin typeface="Segoe UI"/>
                <a:ea typeface="Segoe UI" pitchFamily="34" charset="0"/>
                <a:cs typeface="Segoe UI"/>
              </a:rPr>
              <a:t>Any data</a:t>
            </a:r>
            <a:endParaRPr kumimoji="0" lang="en-US" sz="1400" b="1" i="0" u="sng"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a:rPr>
              <a:t>Connect to any data source to find the best insights and answer tough business questions.</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3" name="Callout: Line with Accent Bar 12">
            <a:extLst>
              <a:ext uri="{FF2B5EF4-FFF2-40B4-BE49-F238E27FC236}">
                <a16:creationId xmlns:a16="http://schemas.microsoft.com/office/drawing/2014/main" id="{5E44F9EA-83E1-49E4-B37F-E973E5A3B95F}"/>
              </a:ext>
            </a:extLst>
          </p:cNvPr>
          <p:cNvSpPr/>
          <p:nvPr/>
        </p:nvSpPr>
        <p:spPr bwMode="auto">
          <a:xfrm flipH="1">
            <a:off x="841592" y="2726534"/>
            <a:ext cx="2672901" cy="925281"/>
          </a:xfrm>
          <a:prstGeom prst="accentCallout1">
            <a:avLst>
              <a:gd name="adj1" fmla="val 24733"/>
              <a:gd name="adj2" fmla="val -9078"/>
              <a:gd name="adj3" fmla="val 52230"/>
              <a:gd name="adj4" fmla="val -28019"/>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a:ln>
                  <a:noFill/>
                </a:ln>
                <a:solidFill>
                  <a:srgbClr val="1A1A1A"/>
                </a:solidFill>
                <a:effectLst/>
                <a:uLnTx/>
                <a:uFillTx/>
                <a:latin typeface="Segoe UI"/>
                <a:ea typeface="Segoe UI" pitchFamily="34" charset="0"/>
                <a:cs typeface="Segoe UI"/>
              </a:rPr>
              <a:t>Share insights with anyone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a:rPr>
              <a:t>Share on prem, in the cloud, and mobile devices; even with those outside your organization</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4" name="Callout: Line with Accent Bar 13">
            <a:extLst>
              <a:ext uri="{FF2B5EF4-FFF2-40B4-BE49-F238E27FC236}">
                <a16:creationId xmlns:a16="http://schemas.microsoft.com/office/drawing/2014/main" id="{1B817BC9-3E80-480C-9CF5-2999AFD7BB84}"/>
              </a:ext>
            </a:extLst>
          </p:cNvPr>
          <p:cNvSpPr/>
          <p:nvPr/>
        </p:nvSpPr>
        <p:spPr bwMode="auto">
          <a:xfrm flipH="1">
            <a:off x="816383" y="4036562"/>
            <a:ext cx="2667857" cy="925281"/>
          </a:xfrm>
          <a:prstGeom prst="accentCallout1">
            <a:avLst>
              <a:gd name="adj1" fmla="val 56664"/>
              <a:gd name="adj2" fmla="val -10115"/>
              <a:gd name="adj3" fmla="val 37276"/>
              <a:gd name="adj4" fmla="val -28905"/>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1A1A1A"/>
                </a:solidFill>
                <a:effectLst/>
                <a:uLnTx/>
                <a:uFillTx/>
                <a:latin typeface="Segoe UI"/>
                <a:ea typeface="Segoe UI" pitchFamily="34" charset="0"/>
                <a:cs typeface="Segoe UI"/>
              </a:rPr>
              <a:t>Seamless integrations</a:t>
            </a:r>
            <a:endParaRPr kumimoji="0" lang="en-US" sz="1400" b="1" i="0" u="sng"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a:rPr>
              <a:t>Directly integrated with Power Automate, Power Apps, Microsoft Teams, Office 365, Dynamics 365 &amp; Azure</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5" name="Callout: Line with Accent Bar 14">
            <a:extLst>
              <a:ext uri="{FF2B5EF4-FFF2-40B4-BE49-F238E27FC236}">
                <a16:creationId xmlns:a16="http://schemas.microsoft.com/office/drawing/2014/main" id="{EA751B94-6A0D-4A07-A685-5492FA749FD7}"/>
              </a:ext>
            </a:extLst>
          </p:cNvPr>
          <p:cNvSpPr/>
          <p:nvPr/>
        </p:nvSpPr>
        <p:spPr bwMode="auto">
          <a:xfrm flipH="1">
            <a:off x="816382" y="5265483"/>
            <a:ext cx="2667857" cy="925281"/>
          </a:xfrm>
          <a:prstGeom prst="accentCallout1">
            <a:avLst>
              <a:gd name="adj1" fmla="val 60808"/>
              <a:gd name="adj2" fmla="val -10115"/>
              <a:gd name="adj3" fmla="val -11111"/>
              <a:gd name="adj4" fmla="val -31126"/>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1" i="0" u="sng" strike="noStrike" kern="1200" cap="none" spc="0" normalizeH="0" baseline="0" noProof="0" dirty="0">
                <a:ln>
                  <a:noFill/>
                </a:ln>
                <a:solidFill>
                  <a:srgbClr val="1A1A1A"/>
                </a:solidFill>
                <a:effectLst/>
                <a:uLnTx/>
                <a:uFillTx/>
                <a:latin typeface="Segoe UI"/>
                <a:ea typeface="Segoe UI" pitchFamily="34" charset="0"/>
                <a:cs typeface="Segoe UI"/>
              </a:rPr>
              <a:t>Extensibility model</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a:rPr>
              <a:t>No limits. Embed insights into everyday user apps to build a data culture throughout your org</a:t>
            </a: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pic>
        <p:nvPicPr>
          <p:cNvPr id="5" name="Picture 5" descr="A screenshot of a cell phone&#10;&#10;Description generated with very high confidence">
            <a:extLst>
              <a:ext uri="{FF2B5EF4-FFF2-40B4-BE49-F238E27FC236}">
                <a16:creationId xmlns:a16="http://schemas.microsoft.com/office/drawing/2014/main" id="{19380F44-C4D0-4D59-9AFC-C4828E3CE356}"/>
              </a:ext>
            </a:extLst>
          </p:cNvPr>
          <p:cNvPicPr>
            <a:picLocks noChangeAspect="1"/>
          </p:cNvPicPr>
          <p:nvPr/>
        </p:nvPicPr>
        <p:blipFill>
          <a:blip r:embed="rId2"/>
          <a:stretch>
            <a:fillRect/>
          </a:stretch>
        </p:blipFill>
        <p:spPr>
          <a:xfrm>
            <a:off x="4459566" y="2726611"/>
            <a:ext cx="3293855" cy="24710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29" name="Group 12">
            <a:extLst>
              <a:ext uri="{FF2B5EF4-FFF2-40B4-BE49-F238E27FC236}">
                <a16:creationId xmlns:a16="http://schemas.microsoft.com/office/drawing/2014/main" id="{C5AF4196-592F-4CEF-9E6D-960B05EE11A3}"/>
              </a:ext>
            </a:extLst>
          </p:cNvPr>
          <p:cNvGrpSpPr>
            <a:grpSpLocks noChangeAspect="1"/>
          </p:cNvGrpSpPr>
          <p:nvPr/>
        </p:nvGrpSpPr>
        <p:grpSpPr bwMode="auto">
          <a:xfrm>
            <a:off x="10750482" y="298229"/>
            <a:ext cx="857868" cy="651716"/>
            <a:chOff x="4543" y="2176"/>
            <a:chExt cx="258" cy="196"/>
          </a:xfrm>
          <a:solidFill>
            <a:schemeClr val="tx1"/>
          </a:solidFill>
        </p:grpSpPr>
        <p:sp>
          <p:nvSpPr>
            <p:cNvPr id="30" name="Freeform 13">
              <a:extLst>
                <a:ext uri="{FF2B5EF4-FFF2-40B4-BE49-F238E27FC236}">
                  <a16:creationId xmlns:a16="http://schemas.microsoft.com/office/drawing/2014/main" id="{34FC9D8C-57F5-4A55-B3B3-126A3811B2A0}"/>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1" name="Freeform 14">
              <a:extLst>
                <a:ext uri="{FF2B5EF4-FFF2-40B4-BE49-F238E27FC236}">
                  <a16:creationId xmlns:a16="http://schemas.microsoft.com/office/drawing/2014/main" id="{1C3B1381-9CD7-489D-8625-B58425ED304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2" name="Freeform 15">
              <a:extLst>
                <a:ext uri="{FF2B5EF4-FFF2-40B4-BE49-F238E27FC236}">
                  <a16:creationId xmlns:a16="http://schemas.microsoft.com/office/drawing/2014/main" id="{3BDC7F45-77DB-434B-838D-FF24B2770E49}"/>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3" name="Freeform 16">
              <a:extLst>
                <a:ext uri="{FF2B5EF4-FFF2-40B4-BE49-F238E27FC236}">
                  <a16:creationId xmlns:a16="http://schemas.microsoft.com/office/drawing/2014/main" id="{17437F3F-5EBB-42C7-B369-BC6182BC5F62}"/>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34" name="Freeform 17">
              <a:extLst>
                <a:ext uri="{FF2B5EF4-FFF2-40B4-BE49-F238E27FC236}">
                  <a16:creationId xmlns:a16="http://schemas.microsoft.com/office/drawing/2014/main" id="{EACF1466-DBED-4A0B-BDD1-195B455FE44B}"/>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75471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0BC6199E-E320-403B-A557-F232D2E1C4C8}"/>
              </a:ext>
            </a:extLst>
          </p:cNvPr>
          <p:cNvSpPr/>
          <p:nvPr/>
        </p:nvSpPr>
        <p:spPr bwMode="auto">
          <a:xfrm>
            <a:off x="2218088" y="1975358"/>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48" name="Group 12">
            <a:extLst>
              <a:ext uri="{FF2B5EF4-FFF2-40B4-BE49-F238E27FC236}">
                <a16:creationId xmlns:a16="http://schemas.microsoft.com/office/drawing/2014/main" id="{E73D2ED0-2FEB-4709-8AA0-FDD5E8BFDA73}"/>
              </a:ext>
            </a:extLst>
          </p:cNvPr>
          <p:cNvGrpSpPr>
            <a:grpSpLocks noChangeAspect="1"/>
          </p:cNvGrpSpPr>
          <p:nvPr/>
        </p:nvGrpSpPr>
        <p:grpSpPr bwMode="auto">
          <a:xfrm>
            <a:off x="2501627" y="2317074"/>
            <a:ext cx="484184" cy="367831"/>
            <a:chOff x="4543" y="2176"/>
            <a:chExt cx="258" cy="196"/>
          </a:xfrm>
          <a:solidFill>
            <a:schemeClr val="bg1"/>
          </a:solidFill>
          <a:effectLst/>
        </p:grpSpPr>
        <p:sp>
          <p:nvSpPr>
            <p:cNvPr id="52" name="Freeform 13">
              <a:extLst>
                <a:ext uri="{FF2B5EF4-FFF2-40B4-BE49-F238E27FC236}">
                  <a16:creationId xmlns:a16="http://schemas.microsoft.com/office/drawing/2014/main" id="{6FED6581-C093-4E85-B9EA-1B3AF242D1B6}"/>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54" name="Freeform 14">
              <a:extLst>
                <a:ext uri="{FF2B5EF4-FFF2-40B4-BE49-F238E27FC236}">
                  <a16:creationId xmlns:a16="http://schemas.microsoft.com/office/drawing/2014/main" id="{C32BDA56-8D33-4831-A1C7-7974A28980E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5F18F9E4-29D1-4F18-8BBC-A8B99641ABD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184F3F90-CA56-42EE-B3D2-3C4B62BFD5BC}"/>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0" name="Freeform 17">
              <a:extLst>
                <a:ext uri="{FF2B5EF4-FFF2-40B4-BE49-F238E27FC236}">
                  <a16:creationId xmlns:a16="http://schemas.microsoft.com/office/drawing/2014/main" id="{69B8697B-1BAC-46A7-AC77-8291E13918CE}"/>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2" name="Title 1">
            <a:extLst>
              <a:ext uri="{FF2B5EF4-FFF2-40B4-BE49-F238E27FC236}">
                <a16:creationId xmlns:a16="http://schemas.microsoft.com/office/drawing/2014/main" id="{BF681A0D-4826-4607-820A-B621705616DA}"/>
              </a:ext>
            </a:extLst>
          </p:cNvPr>
          <p:cNvSpPr>
            <a:spLocks noGrp="1"/>
          </p:cNvSpPr>
          <p:nvPr>
            <p:ph type="title"/>
          </p:nvPr>
        </p:nvSpPr>
        <p:spPr/>
        <p:txBody>
          <a:bodyPr/>
          <a:lstStyle/>
          <a:p>
            <a:r>
              <a:rPr lang="en-US"/>
              <a:t>Microsoft Power Platform</a:t>
            </a:r>
          </a:p>
        </p:txBody>
      </p:sp>
      <p:sp>
        <p:nvSpPr>
          <p:cNvPr id="44" name="Oval 43">
            <a:extLst>
              <a:ext uri="{FF2B5EF4-FFF2-40B4-BE49-F238E27FC236}">
                <a16:creationId xmlns:a16="http://schemas.microsoft.com/office/drawing/2014/main" id="{7504945A-A133-4E0C-89C8-613052CE5B5E}"/>
              </a:ext>
            </a:extLst>
          </p:cNvPr>
          <p:cNvSpPr/>
          <p:nvPr/>
        </p:nvSpPr>
        <p:spPr bwMode="auto">
          <a:xfrm>
            <a:off x="5570369" y="1975358"/>
            <a:ext cx="1051262" cy="1051262"/>
          </a:xfrm>
          <a:prstGeom prst="ellipse">
            <a:avLst/>
          </a:prstGeom>
          <a:solidFill>
            <a:srgbClr val="74277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6" name="Rectangle 45">
            <a:extLst>
              <a:ext uri="{FF2B5EF4-FFF2-40B4-BE49-F238E27FC236}">
                <a16:creationId xmlns:a16="http://schemas.microsoft.com/office/drawing/2014/main" id="{1D9B953C-B669-40D4-992A-C10E60893B39}"/>
              </a:ext>
            </a:extLst>
          </p:cNvPr>
          <p:cNvSpPr/>
          <p:nvPr/>
        </p:nvSpPr>
        <p:spPr bwMode="auto">
          <a:xfrm>
            <a:off x="1554999"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sp>
        <p:nvSpPr>
          <p:cNvPr id="50" name="Rectangle 49">
            <a:extLst>
              <a:ext uri="{FF2B5EF4-FFF2-40B4-BE49-F238E27FC236}">
                <a16:creationId xmlns:a16="http://schemas.microsoft.com/office/drawing/2014/main" id="{A8E487E6-59E6-47C8-A9DC-47264DE6FE35}"/>
              </a:ext>
            </a:extLst>
          </p:cNvPr>
          <p:cNvSpPr/>
          <p:nvPr/>
        </p:nvSpPr>
        <p:spPr bwMode="auto">
          <a:xfrm>
            <a:off x="1554999"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Analyze</a:t>
            </a:r>
          </a:p>
        </p:txBody>
      </p:sp>
      <p:grpSp>
        <p:nvGrpSpPr>
          <p:cNvPr id="59" name="Group 58">
            <a:extLst>
              <a:ext uri="{FF2B5EF4-FFF2-40B4-BE49-F238E27FC236}">
                <a16:creationId xmlns:a16="http://schemas.microsoft.com/office/drawing/2014/main" id="{7E14B242-3940-4081-ABEB-C995C5DB102D}"/>
              </a:ext>
            </a:extLst>
          </p:cNvPr>
          <p:cNvGrpSpPr/>
          <p:nvPr/>
        </p:nvGrpSpPr>
        <p:grpSpPr>
          <a:xfrm>
            <a:off x="2053853" y="4610500"/>
            <a:ext cx="8100180" cy="1685400"/>
            <a:chOff x="2053853" y="4610500"/>
            <a:chExt cx="8100180" cy="1685400"/>
          </a:xfrm>
        </p:grpSpPr>
        <p:sp>
          <p:nvSpPr>
            <p:cNvPr id="60" name="Rectangle 59">
              <a:extLst>
                <a:ext uri="{FF2B5EF4-FFF2-40B4-BE49-F238E27FC236}">
                  <a16:creationId xmlns:a16="http://schemas.microsoft.com/office/drawing/2014/main" id="{53A86099-1E05-4295-A99A-544107E219C3}"/>
                </a:ext>
              </a:extLst>
            </p:cNvPr>
            <p:cNvSpPr/>
            <p:nvPr/>
          </p:nvSpPr>
          <p:spPr bwMode="auto">
            <a:xfrm>
              <a:off x="8742529"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Common</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Data Service</a:t>
              </a:r>
            </a:p>
          </p:txBody>
        </p:sp>
        <p:sp>
          <p:nvSpPr>
            <p:cNvPr id="61" name="Rectangle 60">
              <a:extLst>
                <a:ext uri="{FF2B5EF4-FFF2-40B4-BE49-F238E27FC236}">
                  <a16:creationId xmlns:a16="http://schemas.microsoft.com/office/drawing/2014/main" id="{9978260A-CDB9-48B2-BA16-A04BDC8039C9}"/>
                </a:ext>
              </a:extLst>
            </p:cNvPr>
            <p:cNvSpPr/>
            <p:nvPr/>
          </p:nvSpPr>
          <p:spPr bwMode="auto">
            <a:xfrm>
              <a:off x="2053853" y="5850256"/>
              <a:ext cx="1411504"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Data</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connectors</a:t>
              </a:r>
            </a:p>
          </p:txBody>
        </p:sp>
        <p:pic>
          <p:nvPicPr>
            <p:cNvPr id="62" name="Graphic 61">
              <a:extLst>
                <a:ext uri="{FF2B5EF4-FFF2-40B4-BE49-F238E27FC236}">
                  <a16:creationId xmlns:a16="http://schemas.microsoft.com/office/drawing/2014/main" id="{9C29FEDA-CDA5-4053-AE4B-FCCAF053C41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58469" y="5093016"/>
              <a:ext cx="579626" cy="579624"/>
            </a:xfrm>
            <a:prstGeom prst="rect">
              <a:avLst/>
            </a:prstGeom>
          </p:spPr>
        </p:pic>
        <p:sp>
          <p:nvSpPr>
            <p:cNvPr id="65" name="Rectangle 64">
              <a:extLst>
                <a:ext uri="{FF2B5EF4-FFF2-40B4-BE49-F238E27FC236}">
                  <a16:creationId xmlns:a16="http://schemas.microsoft.com/office/drawing/2014/main" id="{4812C498-8F5B-4961-B910-5A4AA65908EA}"/>
                </a:ext>
              </a:extLst>
            </p:cNvPr>
            <p:cNvSpPr/>
            <p:nvPr/>
          </p:nvSpPr>
          <p:spPr bwMode="auto">
            <a:xfrm>
              <a:off x="5398013" y="5850256"/>
              <a:ext cx="1411504"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AI</a:t>
              </a:r>
              <a:b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Builder</a:t>
              </a:r>
            </a:p>
          </p:txBody>
        </p:sp>
        <p:grpSp>
          <p:nvGrpSpPr>
            <p:cNvPr id="66" name="Group 65">
              <a:extLst>
                <a:ext uri="{FF2B5EF4-FFF2-40B4-BE49-F238E27FC236}">
                  <a16:creationId xmlns:a16="http://schemas.microsoft.com/office/drawing/2014/main" id="{41FE4C9F-1A03-4637-BFD6-BB73280E17C0}"/>
                </a:ext>
              </a:extLst>
            </p:cNvPr>
            <p:cNvGrpSpPr/>
            <p:nvPr/>
          </p:nvGrpSpPr>
          <p:grpSpPr>
            <a:xfrm>
              <a:off x="2758731" y="4610500"/>
              <a:ext cx="6690069" cy="329847"/>
              <a:chOff x="2758731" y="4610500"/>
              <a:chExt cx="6690069" cy="329847"/>
            </a:xfrm>
          </p:grpSpPr>
          <p:sp>
            <p:nvSpPr>
              <p:cNvPr id="69" name="Rectangle 42">
                <a:extLst>
                  <a:ext uri="{FF2B5EF4-FFF2-40B4-BE49-F238E27FC236}">
                    <a16:creationId xmlns:a16="http://schemas.microsoft.com/office/drawing/2014/main" id="{03C5C6B4-46C6-4AED-A906-C7DA56D8B05F}"/>
                  </a:ext>
                </a:extLst>
              </p:cNvPr>
              <p:cNvSpPr/>
              <p:nvPr/>
            </p:nvSpPr>
            <p:spPr bwMode="auto">
              <a:xfrm flipV="1">
                <a:off x="2758731" y="4610500"/>
                <a:ext cx="6690069"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7BBC5310-344E-41B6-9C4B-F696835B355A}"/>
                  </a:ext>
                </a:extLst>
              </p:cNvPr>
              <p:cNvCxnSpPr>
                <a:cxnSpLocks/>
              </p:cNvCxnSpPr>
              <p:nvPr/>
            </p:nvCxnSpPr>
            <p:spPr>
              <a:xfrm>
                <a:off x="6103765" y="4610501"/>
                <a:ext cx="0" cy="329846"/>
              </a:xfrm>
              <a:prstGeom prst="line">
                <a:avLst/>
              </a:prstGeom>
              <a:ln w="12700">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7" name="plug" title="Icon of a power plug showing an A to B connection">
              <a:extLst>
                <a:ext uri="{FF2B5EF4-FFF2-40B4-BE49-F238E27FC236}">
                  <a16:creationId xmlns:a16="http://schemas.microsoft.com/office/drawing/2014/main" id="{AF0F2FA8-51BB-40CD-9BF3-A4B4430E8B75}"/>
                </a:ext>
              </a:extLst>
            </p:cNvPr>
            <p:cNvSpPr>
              <a:spLocks noChangeAspect="1" noEditPoints="1"/>
            </p:cNvSpPr>
            <p:nvPr/>
          </p:nvSpPr>
          <p:spPr bwMode="auto">
            <a:xfrm>
              <a:off x="2451864" y="5091125"/>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8" name="Graphic 67">
              <a:extLst>
                <a:ext uri="{FF2B5EF4-FFF2-40B4-BE49-F238E27FC236}">
                  <a16:creationId xmlns:a16="http://schemas.microsoft.com/office/drawing/2014/main" id="{A37940FA-354C-4458-BEB3-2EAA0E9C6D6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753329" y="5023005"/>
              <a:ext cx="700873" cy="719646"/>
            </a:xfrm>
            <a:prstGeom prst="rect">
              <a:avLst/>
            </a:prstGeom>
          </p:spPr>
        </p:pic>
      </p:grpSp>
      <p:sp>
        <p:nvSpPr>
          <p:cNvPr id="72" name="Rectangle 71">
            <a:extLst>
              <a:ext uri="{FF2B5EF4-FFF2-40B4-BE49-F238E27FC236}">
                <a16:creationId xmlns:a16="http://schemas.microsoft.com/office/drawing/2014/main" id="{9568BFDF-47E0-4EA4-97EB-641052113644}"/>
              </a:ext>
            </a:extLst>
          </p:cNvPr>
          <p:cNvSpPr/>
          <p:nvPr/>
        </p:nvSpPr>
        <p:spPr bwMode="auto">
          <a:xfrm>
            <a:off x="4907280"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Application development</a:t>
            </a:r>
          </a:p>
        </p:txBody>
      </p:sp>
      <p:sp>
        <p:nvSpPr>
          <p:cNvPr id="73" name="Oval 72">
            <a:extLst>
              <a:ext uri="{FF2B5EF4-FFF2-40B4-BE49-F238E27FC236}">
                <a16:creationId xmlns:a16="http://schemas.microsoft.com/office/drawing/2014/main" id="{B915BA99-B7FD-41C4-87F9-BC1338E3C08B}"/>
              </a:ext>
            </a:extLst>
          </p:cNvPr>
          <p:cNvSpPr/>
          <p:nvPr/>
        </p:nvSpPr>
        <p:spPr bwMode="auto">
          <a:xfrm>
            <a:off x="5570369" y="1975360"/>
            <a:ext cx="1051262" cy="1051262"/>
          </a:xfrm>
          <a:prstGeom prst="ellipse">
            <a:avLst/>
          </a:prstGeom>
          <a:solidFill>
            <a:srgbClr val="74277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4" name="Group 4">
            <a:extLst>
              <a:ext uri="{FF2B5EF4-FFF2-40B4-BE49-F238E27FC236}">
                <a16:creationId xmlns:a16="http://schemas.microsoft.com/office/drawing/2014/main" id="{2D5F1F90-7BB7-40DF-B783-EF4BBAF7BD54}"/>
              </a:ext>
            </a:extLst>
          </p:cNvPr>
          <p:cNvGrpSpPr>
            <a:grpSpLocks noChangeAspect="1"/>
          </p:cNvGrpSpPr>
          <p:nvPr/>
        </p:nvGrpSpPr>
        <p:grpSpPr bwMode="auto">
          <a:xfrm>
            <a:off x="5855764" y="2316116"/>
            <a:ext cx="480428" cy="369704"/>
            <a:chOff x="2880" y="2176"/>
            <a:chExt cx="256" cy="197"/>
          </a:xfrm>
          <a:solidFill>
            <a:srgbClr val="D2D2D2"/>
          </a:solidFill>
          <a:effectLst/>
        </p:grpSpPr>
        <p:sp>
          <p:nvSpPr>
            <p:cNvPr id="76" name="Freeform 5">
              <a:extLst>
                <a:ext uri="{FF2B5EF4-FFF2-40B4-BE49-F238E27FC236}">
                  <a16:creationId xmlns:a16="http://schemas.microsoft.com/office/drawing/2014/main" id="{4C83733B-29B0-491E-A3AA-DF8378BB26F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6">
              <a:extLst>
                <a:ext uri="{FF2B5EF4-FFF2-40B4-BE49-F238E27FC236}">
                  <a16:creationId xmlns:a16="http://schemas.microsoft.com/office/drawing/2014/main" id="{B753E062-C668-4F21-93F8-374442061A54}"/>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8" name="Freeform 7">
              <a:extLst>
                <a:ext uri="{FF2B5EF4-FFF2-40B4-BE49-F238E27FC236}">
                  <a16:creationId xmlns:a16="http://schemas.microsoft.com/office/drawing/2014/main" id="{FB3A5833-EC06-4200-848F-AA5FC06333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9" name="Freeform 8">
              <a:extLst>
                <a:ext uri="{FF2B5EF4-FFF2-40B4-BE49-F238E27FC236}">
                  <a16:creationId xmlns:a16="http://schemas.microsoft.com/office/drawing/2014/main" id="{DA9BBBF4-93A1-48BA-8C63-FB3D2F7D954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0" name="Freeform 9">
              <a:extLst>
                <a:ext uri="{FF2B5EF4-FFF2-40B4-BE49-F238E27FC236}">
                  <a16:creationId xmlns:a16="http://schemas.microsoft.com/office/drawing/2014/main" id="{9212B75C-9C3E-4E76-A3B9-C01CC565BDC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75" name="Rectangle 74">
            <a:extLst>
              <a:ext uri="{FF2B5EF4-FFF2-40B4-BE49-F238E27FC236}">
                <a16:creationId xmlns:a16="http://schemas.microsoft.com/office/drawing/2014/main" id="{2B38AF9F-47EA-4DB8-9DD8-BD65E4DA4BEF}"/>
              </a:ext>
            </a:extLst>
          </p:cNvPr>
          <p:cNvSpPr/>
          <p:nvPr/>
        </p:nvSpPr>
        <p:spPr bwMode="auto">
          <a:xfrm>
            <a:off x="4907280"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Act</a:t>
            </a:r>
          </a:p>
        </p:txBody>
      </p:sp>
      <p:grpSp>
        <p:nvGrpSpPr>
          <p:cNvPr id="81" name="Group 80">
            <a:extLst>
              <a:ext uri="{FF2B5EF4-FFF2-40B4-BE49-F238E27FC236}">
                <a16:creationId xmlns:a16="http://schemas.microsoft.com/office/drawing/2014/main" id="{0321A7C7-8B09-4977-A77B-EEF4C647090A}"/>
              </a:ext>
            </a:extLst>
          </p:cNvPr>
          <p:cNvGrpSpPr/>
          <p:nvPr/>
        </p:nvGrpSpPr>
        <p:grpSpPr>
          <a:xfrm>
            <a:off x="8259561" y="1963521"/>
            <a:ext cx="2377440" cy="2299538"/>
            <a:chOff x="8259561" y="1963521"/>
            <a:chExt cx="2377440" cy="2299538"/>
          </a:xfrm>
        </p:grpSpPr>
        <p:sp>
          <p:nvSpPr>
            <p:cNvPr id="82" name="Oval 81">
              <a:extLst>
                <a:ext uri="{FF2B5EF4-FFF2-40B4-BE49-F238E27FC236}">
                  <a16:creationId xmlns:a16="http://schemas.microsoft.com/office/drawing/2014/main" id="{00E9AAC6-01CC-4D93-B29C-A54211258897}"/>
                </a:ext>
              </a:extLst>
            </p:cNvPr>
            <p:cNvSpPr/>
            <p:nvPr/>
          </p:nvSpPr>
          <p:spPr bwMode="auto">
            <a:xfrm>
              <a:off x="8922650" y="1963521"/>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83" name="Group 82">
              <a:extLst>
                <a:ext uri="{FF2B5EF4-FFF2-40B4-BE49-F238E27FC236}">
                  <a16:creationId xmlns:a16="http://schemas.microsoft.com/office/drawing/2014/main" id="{63CB267D-519A-4F35-B395-E3861A5065B8}"/>
                </a:ext>
              </a:extLst>
            </p:cNvPr>
            <p:cNvGrpSpPr/>
            <p:nvPr/>
          </p:nvGrpSpPr>
          <p:grpSpPr>
            <a:xfrm>
              <a:off x="9185899" y="2289810"/>
              <a:ext cx="524770" cy="398688"/>
              <a:chOff x="-1146792" y="678443"/>
              <a:chExt cx="1017587" cy="773113"/>
            </a:xfrm>
            <a:solidFill>
              <a:srgbClr val="D2D2D2"/>
            </a:solidFill>
            <a:effectLst/>
          </p:grpSpPr>
          <p:sp>
            <p:nvSpPr>
              <p:cNvPr id="86" name="Freeform 5">
                <a:extLst>
                  <a:ext uri="{FF2B5EF4-FFF2-40B4-BE49-F238E27FC236}">
                    <a16:creationId xmlns:a16="http://schemas.microsoft.com/office/drawing/2014/main" id="{0987EC66-7E4B-4BE5-BE07-072B1698F152}"/>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C715D788-B81D-42E2-B0DB-75E3913FAA43}"/>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7020EF20-F8BD-48AD-BD92-B16A0514A426}"/>
                </a:ext>
              </a:extLst>
            </p:cNvPr>
            <p:cNvSpPr/>
            <p:nvPr/>
          </p:nvSpPr>
          <p:spPr bwMode="auto">
            <a:xfrm>
              <a:off x="8259561" y="3228865"/>
              <a:ext cx="237744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Workflow automation</a:t>
              </a:r>
            </a:p>
          </p:txBody>
        </p:sp>
        <p:sp>
          <p:nvSpPr>
            <p:cNvPr id="85" name="Rectangle 84">
              <a:extLst>
                <a:ext uri="{FF2B5EF4-FFF2-40B4-BE49-F238E27FC236}">
                  <a16:creationId xmlns:a16="http://schemas.microsoft.com/office/drawing/2014/main" id="{B27B0111-12E5-4630-9481-7ED0D5985F1A}"/>
                </a:ext>
              </a:extLst>
            </p:cNvPr>
            <p:cNvSpPr/>
            <p:nvPr/>
          </p:nvSpPr>
          <p:spPr bwMode="auto">
            <a:xfrm>
              <a:off x="8259561" y="3960215"/>
              <a:ext cx="2377440" cy="302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Automate</a:t>
              </a:r>
            </a:p>
          </p:txBody>
        </p:sp>
      </p:grpSp>
      <p:sp>
        <p:nvSpPr>
          <p:cNvPr id="88" name="Rectangle 87">
            <a:extLst>
              <a:ext uri="{FF2B5EF4-FFF2-40B4-BE49-F238E27FC236}">
                <a16:creationId xmlns:a16="http://schemas.microsoft.com/office/drawing/2014/main" id="{D6F8D1EB-991F-48BE-BB41-3C3EAD3935AB}"/>
              </a:ext>
            </a:extLst>
          </p:cNvPr>
          <p:cNvSpPr/>
          <p:nvPr/>
        </p:nvSpPr>
        <p:spPr bwMode="auto">
          <a:xfrm>
            <a:off x="588263" y="6295900"/>
            <a:ext cx="11021125" cy="56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19CB9FA8-7738-4A67-B01C-419F5682BA41}"/>
              </a:ext>
            </a:extLst>
          </p:cNvPr>
          <p:cNvSpPr/>
          <p:nvPr/>
        </p:nvSpPr>
        <p:spPr>
          <a:xfrm>
            <a:off x="588264" y="1103709"/>
            <a:ext cx="11021124" cy="307777"/>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One </a:t>
            </a:r>
            <a:r>
              <a:rPr kumimoji="0" lang="en-US" sz="2000" b="0" i="0" u="sng"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low-code</a:t>
            </a:r>
            <a:r>
              <a:rPr kumimoji="0" lang="en-US" sz="20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platform that spans Office 365, Dynamics 365, Azure and standalone applications</a:t>
            </a: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p:txBody>
      </p:sp>
      <p:sp>
        <p:nvSpPr>
          <p:cNvPr id="89" name="Rectangle 88">
            <a:extLst>
              <a:ext uri="{FF2B5EF4-FFF2-40B4-BE49-F238E27FC236}">
                <a16:creationId xmlns:a16="http://schemas.microsoft.com/office/drawing/2014/main" id="{A61014DE-0FB4-441E-AE84-781D9EA87EC9}"/>
              </a:ext>
            </a:extLst>
          </p:cNvPr>
          <p:cNvSpPr/>
          <p:nvPr/>
        </p:nvSpPr>
        <p:spPr bwMode="auto">
          <a:xfrm>
            <a:off x="1027134" y="1727200"/>
            <a:ext cx="10283869" cy="4711178"/>
          </a:xfrm>
          <a:custGeom>
            <a:avLst/>
            <a:gdLst>
              <a:gd name="connsiteX0" fmla="*/ 0 w 10283869"/>
              <a:gd name="connsiteY0" fmla="*/ 0 h 4697260"/>
              <a:gd name="connsiteX1" fmla="*/ 10283869 w 10283869"/>
              <a:gd name="connsiteY1" fmla="*/ 0 h 4697260"/>
              <a:gd name="connsiteX2" fmla="*/ 10283869 w 10283869"/>
              <a:gd name="connsiteY2" fmla="*/ 4697260 h 4697260"/>
              <a:gd name="connsiteX3" fmla="*/ 0 w 10283869"/>
              <a:gd name="connsiteY3" fmla="*/ 4697260 h 4697260"/>
              <a:gd name="connsiteX4" fmla="*/ 0 w 10283869"/>
              <a:gd name="connsiteY4" fmla="*/ 0 h 4697260"/>
              <a:gd name="connsiteX0" fmla="*/ 0 w 10283869"/>
              <a:gd name="connsiteY0" fmla="*/ 13918 h 4711178"/>
              <a:gd name="connsiteX1" fmla="*/ 3367066 w 10283869"/>
              <a:gd name="connsiteY1" fmla="*/ 0 h 4711178"/>
              <a:gd name="connsiteX2" fmla="*/ 10283869 w 10283869"/>
              <a:gd name="connsiteY2" fmla="*/ 13918 h 4711178"/>
              <a:gd name="connsiteX3" fmla="*/ 10283869 w 10283869"/>
              <a:gd name="connsiteY3" fmla="*/ 4711178 h 4711178"/>
              <a:gd name="connsiteX4" fmla="*/ 0 w 10283869"/>
              <a:gd name="connsiteY4" fmla="*/ 4711178 h 4711178"/>
              <a:gd name="connsiteX5" fmla="*/ 0 w 10283869"/>
              <a:gd name="connsiteY5" fmla="*/ 13918 h 4711178"/>
              <a:gd name="connsiteX0" fmla="*/ 0 w 10283869"/>
              <a:gd name="connsiteY0" fmla="*/ 13918 h 4711178"/>
              <a:gd name="connsiteX1" fmla="*/ 3367066 w 10283869"/>
              <a:gd name="connsiteY1" fmla="*/ 0 h 4711178"/>
              <a:gd name="connsiteX2" fmla="*/ 6478566 w 10283869"/>
              <a:gd name="connsiteY2" fmla="*/ 0 h 4711178"/>
              <a:gd name="connsiteX3" fmla="*/ 10283869 w 10283869"/>
              <a:gd name="connsiteY3" fmla="*/ 13918 h 4711178"/>
              <a:gd name="connsiteX4" fmla="*/ 10283869 w 10283869"/>
              <a:gd name="connsiteY4" fmla="*/ 4711178 h 4711178"/>
              <a:gd name="connsiteX5" fmla="*/ 0 w 10283869"/>
              <a:gd name="connsiteY5" fmla="*/ 4711178 h 4711178"/>
              <a:gd name="connsiteX6" fmla="*/ 0 w 10283869"/>
              <a:gd name="connsiteY6" fmla="*/ 13918 h 4711178"/>
              <a:gd name="connsiteX0" fmla="*/ 0 w 10283869"/>
              <a:gd name="connsiteY0" fmla="*/ 39318 h 4736578"/>
              <a:gd name="connsiteX1" fmla="*/ 3367066 w 10283869"/>
              <a:gd name="connsiteY1" fmla="*/ 25400 h 4736578"/>
              <a:gd name="connsiteX2" fmla="*/ 4954566 w 10283869"/>
              <a:gd name="connsiteY2" fmla="*/ 0 h 4736578"/>
              <a:gd name="connsiteX3" fmla="*/ 6478566 w 10283869"/>
              <a:gd name="connsiteY3" fmla="*/ 25400 h 4736578"/>
              <a:gd name="connsiteX4" fmla="*/ 10283869 w 10283869"/>
              <a:gd name="connsiteY4" fmla="*/ 39318 h 4736578"/>
              <a:gd name="connsiteX5" fmla="*/ 10283869 w 10283869"/>
              <a:gd name="connsiteY5" fmla="*/ 4736578 h 4736578"/>
              <a:gd name="connsiteX6" fmla="*/ 0 w 10283869"/>
              <a:gd name="connsiteY6" fmla="*/ 4736578 h 4736578"/>
              <a:gd name="connsiteX7" fmla="*/ 0 w 10283869"/>
              <a:gd name="connsiteY7" fmla="*/ 39318 h 4736578"/>
              <a:gd name="connsiteX0" fmla="*/ 0 w 10283869"/>
              <a:gd name="connsiteY0" fmla="*/ 13918 h 4711178"/>
              <a:gd name="connsiteX1" fmla="*/ 3367066 w 10283869"/>
              <a:gd name="connsiteY1" fmla="*/ 0 h 4711178"/>
              <a:gd name="connsiteX2" fmla="*/ 5094266 w 10283869"/>
              <a:gd name="connsiteY2" fmla="*/ 3149600 h 4711178"/>
              <a:gd name="connsiteX3" fmla="*/ 6478566 w 10283869"/>
              <a:gd name="connsiteY3" fmla="*/ 0 h 4711178"/>
              <a:gd name="connsiteX4" fmla="*/ 10283869 w 10283869"/>
              <a:gd name="connsiteY4" fmla="*/ 13918 h 4711178"/>
              <a:gd name="connsiteX5" fmla="*/ 10283869 w 10283869"/>
              <a:gd name="connsiteY5" fmla="*/ 4711178 h 4711178"/>
              <a:gd name="connsiteX6" fmla="*/ 0 w 10283869"/>
              <a:gd name="connsiteY6" fmla="*/ 4711178 h 4711178"/>
              <a:gd name="connsiteX7" fmla="*/ 0 w 10283869"/>
              <a:gd name="connsiteY7" fmla="*/ 13918 h 4711178"/>
              <a:gd name="connsiteX0" fmla="*/ 0 w 10283869"/>
              <a:gd name="connsiteY0" fmla="*/ 13918 h 4711178"/>
              <a:gd name="connsiteX1" fmla="*/ 3367066 w 10283869"/>
              <a:gd name="connsiteY1" fmla="*/ 0 h 4711178"/>
              <a:gd name="connsiteX2" fmla="*/ 5106966 w 10283869"/>
              <a:gd name="connsiteY2" fmla="*/ 2844800 h 4711178"/>
              <a:gd name="connsiteX3" fmla="*/ 6478566 w 10283869"/>
              <a:gd name="connsiteY3" fmla="*/ 0 h 4711178"/>
              <a:gd name="connsiteX4" fmla="*/ 10283869 w 10283869"/>
              <a:gd name="connsiteY4" fmla="*/ 13918 h 4711178"/>
              <a:gd name="connsiteX5" fmla="*/ 10283869 w 10283869"/>
              <a:gd name="connsiteY5" fmla="*/ 4711178 h 4711178"/>
              <a:gd name="connsiteX6" fmla="*/ 0 w 10283869"/>
              <a:gd name="connsiteY6" fmla="*/ 4711178 h 4711178"/>
              <a:gd name="connsiteX7" fmla="*/ 0 w 10283869"/>
              <a:gd name="connsiteY7" fmla="*/ 13918 h 4711178"/>
              <a:gd name="connsiteX0" fmla="*/ 0 w 10283869"/>
              <a:gd name="connsiteY0" fmla="*/ 13918 h 4711178"/>
              <a:gd name="connsiteX1" fmla="*/ 3367066 w 10283869"/>
              <a:gd name="connsiteY1" fmla="*/ 0 h 4711178"/>
              <a:gd name="connsiteX2" fmla="*/ 4192566 w 10283869"/>
              <a:gd name="connsiteY2" fmla="*/ 1368425 h 4711178"/>
              <a:gd name="connsiteX3" fmla="*/ 5106966 w 10283869"/>
              <a:gd name="connsiteY3" fmla="*/ 2844800 h 4711178"/>
              <a:gd name="connsiteX4" fmla="*/ 6478566 w 10283869"/>
              <a:gd name="connsiteY4" fmla="*/ 0 h 4711178"/>
              <a:gd name="connsiteX5" fmla="*/ 10283869 w 10283869"/>
              <a:gd name="connsiteY5" fmla="*/ 13918 h 4711178"/>
              <a:gd name="connsiteX6" fmla="*/ 10283869 w 10283869"/>
              <a:gd name="connsiteY6" fmla="*/ 4711178 h 4711178"/>
              <a:gd name="connsiteX7" fmla="*/ 0 w 10283869"/>
              <a:gd name="connsiteY7" fmla="*/ 4711178 h 4711178"/>
              <a:gd name="connsiteX8" fmla="*/ 0 w 10283869"/>
              <a:gd name="connsiteY8" fmla="*/ 13918 h 4711178"/>
              <a:gd name="connsiteX0" fmla="*/ 0 w 10283869"/>
              <a:gd name="connsiteY0" fmla="*/ 13918 h 4711178"/>
              <a:gd name="connsiteX1" fmla="*/ 3367066 w 10283869"/>
              <a:gd name="connsiteY1" fmla="*/ 0 h 4711178"/>
              <a:gd name="connsiteX2" fmla="*/ 4192566 w 10283869"/>
              <a:gd name="connsiteY2" fmla="*/ 1368425 h 4711178"/>
              <a:gd name="connsiteX3" fmla="*/ 5106966 w 10283869"/>
              <a:gd name="connsiteY3" fmla="*/ 2844800 h 4711178"/>
              <a:gd name="connsiteX4" fmla="*/ 5840391 w 10283869"/>
              <a:gd name="connsiteY4" fmla="*/ 1301750 h 4711178"/>
              <a:gd name="connsiteX5" fmla="*/ 6478566 w 10283869"/>
              <a:gd name="connsiteY5" fmla="*/ 0 h 4711178"/>
              <a:gd name="connsiteX6" fmla="*/ 10283869 w 10283869"/>
              <a:gd name="connsiteY6" fmla="*/ 13918 h 4711178"/>
              <a:gd name="connsiteX7" fmla="*/ 10283869 w 10283869"/>
              <a:gd name="connsiteY7" fmla="*/ 4711178 h 4711178"/>
              <a:gd name="connsiteX8" fmla="*/ 0 w 10283869"/>
              <a:gd name="connsiteY8" fmla="*/ 4711178 h 4711178"/>
              <a:gd name="connsiteX9" fmla="*/ 0 w 10283869"/>
              <a:gd name="connsiteY9" fmla="*/ 13918 h 4711178"/>
              <a:gd name="connsiteX0" fmla="*/ 0 w 10283869"/>
              <a:gd name="connsiteY0" fmla="*/ 13918 h 4711178"/>
              <a:gd name="connsiteX1" fmla="*/ 3367066 w 10283869"/>
              <a:gd name="connsiteY1" fmla="*/ 0 h 4711178"/>
              <a:gd name="connsiteX2" fmla="*/ 4192566 w 10283869"/>
              <a:gd name="connsiteY2" fmla="*/ 1368425 h 4711178"/>
              <a:gd name="connsiteX3" fmla="*/ 5106966 w 10283869"/>
              <a:gd name="connsiteY3" fmla="*/ 2844800 h 4711178"/>
              <a:gd name="connsiteX4" fmla="*/ 6592866 w 10283869"/>
              <a:gd name="connsiteY4" fmla="*/ 2711450 h 4711178"/>
              <a:gd name="connsiteX5" fmla="*/ 6478566 w 10283869"/>
              <a:gd name="connsiteY5" fmla="*/ 0 h 4711178"/>
              <a:gd name="connsiteX6" fmla="*/ 10283869 w 10283869"/>
              <a:gd name="connsiteY6" fmla="*/ 13918 h 4711178"/>
              <a:gd name="connsiteX7" fmla="*/ 10283869 w 10283869"/>
              <a:gd name="connsiteY7" fmla="*/ 4711178 h 4711178"/>
              <a:gd name="connsiteX8" fmla="*/ 0 w 10283869"/>
              <a:gd name="connsiteY8" fmla="*/ 4711178 h 4711178"/>
              <a:gd name="connsiteX9" fmla="*/ 0 w 10283869"/>
              <a:gd name="connsiteY9" fmla="*/ 13918 h 4711178"/>
              <a:gd name="connsiteX0" fmla="*/ 0 w 10283869"/>
              <a:gd name="connsiteY0" fmla="*/ 13918 h 4711178"/>
              <a:gd name="connsiteX1" fmla="*/ 3367066 w 10283869"/>
              <a:gd name="connsiteY1" fmla="*/ 0 h 4711178"/>
              <a:gd name="connsiteX2" fmla="*/ 3373416 w 10283869"/>
              <a:gd name="connsiteY2" fmla="*/ 2673350 h 4711178"/>
              <a:gd name="connsiteX3" fmla="*/ 5106966 w 10283869"/>
              <a:gd name="connsiteY3" fmla="*/ 2844800 h 4711178"/>
              <a:gd name="connsiteX4" fmla="*/ 6592866 w 10283869"/>
              <a:gd name="connsiteY4" fmla="*/ 2711450 h 4711178"/>
              <a:gd name="connsiteX5" fmla="*/ 6478566 w 10283869"/>
              <a:gd name="connsiteY5" fmla="*/ 0 h 4711178"/>
              <a:gd name="connsiteX6" fmla="*/ 10283869 w 10283869"/>
              <a:gd name="connsiteY6" fmla="*/ 13918 h 4711178"/>
              <a:gd name="connsiteX7" fmla="*/ 10283869 w 10283869"/>
              <a:gd name="connsiteY7" fmla="*/ 4711178 h 4711178"/>
              <a:gd name="connsiteX8" fmla="*/ 0 w 10283869"/>
              <a:gd name="connsiteY8" fmla="*/ 4711178 h 4711178"/>
              <a:gd name="connsiteX9" fmla="*/ 0 w 10283869"/>
              <a:gd name="connsiteY9" fmla="*/ 13918 h 4711178"/>
              <a:gd name="connsiteX0" fmla="*/ 0 w 10283869"/>
              <a:gd name="connsiteY0" fmla="*/ 13918 h 4711178"/>
              <a:gd name="connsiteX1" fmla="*/ 3367066 w 10283869"/>
              <a:gd name="connsiteY1" fmla="*/ 0 h 4711178"/>
              <a:gd name="connsiteX2" fmla="*/ 3373416 w 10283869"/>
              <a:gd name="connsiteY2" fmla="*/ 2673350 h 4711178"/>
              <a:gd name="connsiteX3" fmla="*/ 5106966 w 10283869"/>
              <a:gd name="connsiteY3" fmla="*/ 2844800 h 4711178"/>
              <a:gd name="connsiteX4" fmla="*/ 6478566 w 10283869"/>
              <a:gd name="connsiteY4" fmla="*/ 2730500 h 4711178"/>
              <a:gd name="connsiteX5" fmla="*/ 6478566 w 10283869"/>
              <a:gd name="connsiteY5" fmla="*/ 0 h 4711178"/>
              <a:gd name="connsiteX6" fmla="*/ 10283869 w 10283869"/>
              <a:gd name="connsiteY6" fmla="*/ 13918 h 4711178"/>
              <a:gd name="connsiteX7" fmla="*/ 10283869 w 10283869"/>
              <a:gd name="connsiteY7" fmla="*/ 4711178 h 4711178"/>
              <a:gd name="connsiteX8" fmla="*/ 0 w 10283869"/>
              <a:gd name="connsiteY8" fmla="*/ 4711178 h 4711178"/>
              <a:gd name="connsiteX9" fmla="*/ 0 w 10283869"/>
              <a:gd name="connsiteY9" fmla="*/ 13918 h 4711178"/>
              <a:gd name="connsiteX0" fmla="*/ 0 w 10283869"/>
              <a:gd name="connsiteY0" fmla="*/ 13918 h 4711178"/>
              <a:gd name="connsiteX1" fmla="*/ 3367066 w 10283869"/>
              <a:gd name="connsiteY1" fmla="*/ 0 h 4711178"/>
              <a:gd name="connsiteX2" fmla="*/ 3373416 w 10283869"/>
              <a:gd name="connsiteY2" fmla="*/ 2673350 h 4711178"/>
              <a:gd name="connsiteX3" fmla="*/ 6478566 w 10283869"/>
              <a:gd name="connsiteY3" fmla="*/ 2730500 h 4711178"/>
              <a:gd name="connsiteX4" fmla="*/ 6478566 w 10283869"/>
              <a:gd name="connsiteY4" fmla="*/ 0 h 4711178"/>
              <a:gd name="connsiteX5" fmla="*/ 10283869 w 10283869"/>
              <a:gd name="connsiteY5" fmla="*/ 13918 h 4711178"/>
              <a:gd name="connsiteX6" fmla="*/ 10283869 w 10283869"/>
              <a:gd name="connsiteY6" fmla="*/ 4711178 h 4711178"/>
              <a:gd name="connsiteX7" fmla="*/ 0 w 10283869"/>
              <a:gd name="connsiteY7" fmla="*/ 4711178 h 4711178"/>
              <a:gd name="connsiteX8" fmla="*/ 0 w 10283869"/>
              <a:gd name="connsiteY8" fmla="*/ 13918 h 4711178"/>
              <a:gd name="connsiteX0" fmla="*/ 0 w 10283869"/>
              <a:gd name="connsiteY0" fmla="*/ 13918 h 4711178"/>
              <a:gd name="connsiteX1" fmla="*/ 3367066 w 10283869"/>
              <a:gd name="connsiteY1" fmla="*/ 0 h 4711178"/>
              <a:gd name="connsiteX2" fmla="*/ 3373416 w 10283869"/>
              <a:gd name="connsiteY2" fmla="*/ 2673350 h 4711178"/>
              <a:gd name="connsiteX3" fmla="*/ 6469041 w 10283869"/>
              <a:gd name="connsiteY3" fmla="*/ 2692400 h 4711178"/>
              <a:gd name="connsiteX4" fmla="*/ 6478566 w 10283869"/>
              <a:gd name="connsiteY4" fmla="*/ 0 h 4711178"/>
              <a:gd name="connsiteX5" fmla="*/ 10283869 w 10283869"/>
              <a:gd name="connsiteY5" fmla="*/ 13918 h 4711178"/>
              <a:gd name="connsiteX6" fmla="*/ 10283869 w 10283869"/>
              <a:gd name="connsiteY6" fmla="*/ 4711178 h 4711178"/>
              <a:gd name="connsiteX7" fmla="*/ 0 w 10283869"/>
              <a:gd name="connsiteY7" fmla="*/ 4711178 h 4711178"/>
              <a:gd name="connsiteX8" fmla="*/ 0 w 10283869"/>
              <a:gd name="connsiteY8" fmla="*/ 13918 h 4711178"/>
              <a:gd name="connsiteX0" fmla="*/ 0 w 10283869"/>
              <a:gd name="connsiteY0" fmla="*/ 13918 h 4711178"/>
              <a:gd name="connsiteX1" fmla="*/ 3367066 w 10283869"/>
              <a:gd name="connsiteY1" fmla="*/ 0 h 4711178"/>
              <a:gd name="connsiteX2" fmla="*/ 3373416 w 10283869"/>
              <a:gd name="connsiteY2" fmla="*/ 2673350 h 4711178"/>
              <a:gd name="connsiteX3" fmla="*/ 6497616 w 10283869"/>
              <a:gd name="connsiteY3" fmla="*/ 2673350 h 4711178"/>
              <a:gd name="connsiteX4" fmla="*/ 6478566 w 10283869"/>
              <a:gd name="connsiteY4" fmla="*/ 0 h 4711178"/>
              <a:gd name="connsiteX5" fmla="*/ 10283869 w 10283869"/>
              <a:gd name="connsiteY5" fmla="*/ 13918 h 4711178"/>
              <a:gd name="connsiteX6" fmla="*/ 10283869 w 10283869"/>
              <a:gd name="connsiteY6" fmla="*/ 4711178 h 4711178"/>
              <a:gd name="connsiteX7" fmla="*/ 0 w 10283869"/>
              <a:gd name="connsiteY7" fmla="*/ 4711178 h 4711178"/>
              <a:gd name="connsiteX8" fmla="*/ 0 w 10283869"/>
              <a:gd name="connsiteY8" fmla="*/ 13918 h 471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3869" h="4711178">
                <a:moveTo>
                  <a:pt x="0" y="13918"/>
                </a:moveTo>
                <a:lnTo>
                  <a:pt x="3367066" y="0"/>
                </a:lnTo>
                <a:cubicBezTo>
                  <a:pt x="3369183" y="891117"/>
                  <a:pt x="3371299" y="1782233"/>
                  <a:pt x="3373416" y="2673350"/>
                </a:cubicBezTo>
                <a:lnTo>
                  <a:pt x="6497616" y="2673350"/>
                </a:lnTo>
                <a:lnTo>
                  <a:pt x="6478566" y="0"/>
                </a:lnTo>
                <a:lnTo>
                  <a:pt x="10283869" y="13918"/>
                </a:lnTo>
                <a:lnTo>
                  <a:pt x="10283869" y="4711178"/>
                </a:lnTo>
                <a:lnTo>
                  <a:pt x="0" y="4711178"/>
                </a:lnTo>
                <a:lnTo>
                  <a:pt x="0" y="13918"/>
                </a:lnTo>
                <a:close/>
              </a:path>
            </a:pathLst>
          </a:cu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351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2" presetClass="entr" presetSubtype="4"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 calcmode="lin" valueType="num">
                                      <p:cBhvr additive="base">
                                        <p:cTn id="10" dur="300" fill="hold"/>
                                        <p:tgtEl>
                                          <p:spTgt spid="59"/>
                                        </p:tgtEl>
                                        <p:attrNameLst>
                                          <p:attrName>ppt_x</p:attrName>
                                        </p:attrNameLst>
                                      </p:cBhvr>
                                      <p:tavLst>
                                        <p:tav tm="0">
                                          <p:val>
                                            <p:strVal val="#ppt_x"/>
                                          </p:val>
                                        </p:tav>
                                        <p:tav tm="100000">
                                          <p:val>
                                            <p:strVal val="#ppt_x"/>
                                          </p:val>
                                        </p:tav>
                                      </p:tavLst>
                                    </p:anim>
                                    <p:anim calcmode="lin" valueType="num">
                                      <p:cBhvr additive="base">
                                        <p:cTn id="11" dur="300" fill="hold"/>
                                        <p:tgtEl>
                                          <p:spTgt spid="59"/>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p:bldP spid="73" grpId="0" animBg="1"/>
      <p:bldP spid="75" grpId="0"/>
      <p:bldP spid="89" grpId="0" animBg="1"/>
    </p:bldLst>
  </p:timing>
</p:sld>
</file>

<file path=ppt/theme/theme1.xml><?xml version="1.0" encoding="utf-8"?>
<a:theme xmlns:a="http://schemas.openxmlformats.org/drawingml/2006/main" name="Hitachi Solutions - Optional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itachiSolutions BLANK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tachiSolutions BLANK Template" id="{9CAE0276-4763-4976-AEF0-B688F6C8A280}" vid="{06EE041E-64A8-4C1A-99C7-954B7C3673CB}"/>
    </a:ext>
  </a:extLst>
</a:theme>
</file>

<file path=ppt/theme/theme4.xml><?xml version="1.0" encoding="utf-8"?>
<a:theme xmlns:a="http://schemas.openxmlformats.org/drawingml/2006/main" name="1_Hitachi Solutions Template - Logo Foo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HitachiSolutions UPDATED Template">
  <a:themeElements>
    <a:clrScheme name="Hitachi Solutions 3">
      <a:dk1>
        <a:srgbClr val="172D4F"/>
      </a:dk1>
      <a:lt1>
        <a:srgbClr val="FEFFFF"/>
      </a:lt1>
      <a:dk2>
        <a:srgbClr val="656565"/>
      </a:dk2>
      <a:lt2>
        <a:srgbClr val="EAEFF3"/>
      </a:lt2>
      <a:accent1>
        <a:srgbClr val="2458DE"/>
      </a:accent1>
      <a:accent2>
        <a:srgbClr val="F62F41"/>
      </a:accent2>
      <a:accent3>
        <a:srgbClr val="34487F"/>
      </a:accent3>
      <a:accent4>
        <a:srgbClr val="BDB49B"/>
      </a:accent4>
      <a:accent5>
        <a:srgbClr val="83B0AB"/>
      </a:accent5>
      <a:accent6>
        <a:srgbClr val="828799"/>
      </a:accent6>
      <a:hlink>
        <a:srgbClr val="2458DE"/>
      </a:hlink>
      <a:folHlink>
        <a:srgbClr val="FEFF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tachiSolutions UPDATED Template" id="{65D8CEFA-D00E-4338-A97A-408613CFF49A}" vid="{5B1CBA46-1500-448B-B78C-92B3183D9384}"/>
    </a:ext>
  </a:extLst>
</a:theme>
</file>

<file path=ppt/theme/theme6.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DeckTemplate.potx" id="{39027C32-B71D-4436-8F98-B88DA53FCAE6}" vid="{D65DBACD-7D61-421D-8E8F-ED7AEA1E4E77}"/>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31BFD23-D266-48C1-A711-F11E543D5CFA}" vid="{7FAD9B00-31F5-43C6-A727-B317FB2D1833}"/>
    </a:ext>
  </a:extLst>
</a:theme>
</file>

<file path=ppt/theme/theme8.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Policy Auditing</Name>
    <Synchronization>Synchronous</Synchronization>
    <Type>10001</Type>
    <SequenceNumber>1100</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10002</Type>
    <SequenceNumber>1101</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10004</Type>
    <SequenceNumber>1102</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10006</Type>
    <SequenceNumber>1103</SequenceNumber>
    <Url/>
    <Assembly>Microsoft.Office.Policy, Version=16.0.0.0, Culture=neutral, PublicKeyToken=71e9bce111e9429c</Assembly>
    <Class>Microsoft.Office.RecordsManagement.Internal.AuditHandler</Class>
    <Data/>
    <Filter/>
  </Receiver>
</spe:Receivers>
</file>

<file path=customXml/item2.xml><?xml version="1.0" encoding="utf-8"?>
<?mso-contentType ?>
<p:Policy xmlns:p="office.server.policy" id="" local="true">
  <p:Name>Brand Resource Document</p:Name>
  <p:Description/>
  <p:Statement/>
  <p:PolicyItems>
    <p:PolicyItem featureId="Microsoft.Office.RecordsManagement.PolicyFeatures.PolicyAudit" staticId="0x010100E88C1BB2166FDD4E8F85F94F257EEBC3|1757814118" UniqueId="1e771d0c-c6f0-4617-9eea-a13dc8f72b4d">
      <p:Name>Auditing</p:Name>
      <p:Description>Audits user actions on documents and list items to the Audit Log.</p:Description>
      <p:CustomData>
        <Audit>
          <Update/>
          <CheckInOut/>
          <MoveCopy/>
          <DeleteRestore/>
        </Audit>
      </p:CustomData>
    </p:PolicyItem>
  </p:PolicyItems>
</p:Policy>
</file>

<file path=customXml/item3.xml><?xml version="1.0" encoding="utf-8"?>
<ct:contentTypeSchema xmlns:ct="http://schemas.microsoft.com/office/2006/metadata/contentType" xmlns:ma="http://schemas.microsoft.com/office/2006/metadata/properties/metaAttributes" ct:_="" ma:_="" ma:contentTypeName="Brand Resource Document" ma:contentTypeID="0x010100E88C1BB2166FDD4E8F85F94F257EEBC300671F730D6867DA4B88E1F857913C684A" ma:contentTypeVersion="12" ma:contentTypeDescription="" ma:contentTypeScope="" ma:versionID="5ea77409f4d1f63ba3588e4c78a599d0">
  <xsd:schema xmlns:xsd="http://www.w3.org/2001/XMLSchema" xmlns:xs="http://www.w3.org/2001/XMLSchema" xmlns:p="http://schemas.microsoft.com/office/2006/metadata/properties" xmlns:ns1="http://schemas.microsoft.com/sharepoint/v3" xmlns:ns2="824b4933-f059-4a0d-a4a9-3bc4a9b01e71" targetNamespace="http://schemas.microsoft.com/office/2006/metadata/properties" ma:root="true" ma:fieldsID="72e8a8e1b0520aec2bfbeec05c63712c" ns1:_="" ns2:_="">
    <xsd:import namespace="http://schemas.microsoft.com/sharepoint/v3"/>
    <xsd:import namespace="824b4933-f059-4a0d-a4a9-3bc4a9b01e71"/>
    <xsd:element name="properties">
      <xsd:complexType>
        <xsd:sequence>
          <xsd:element name="documentManagement">
            <xsd:complexType>
              <xsd:all>
                <xsd:element ref="ns2:Expiry_x0020_Date"/>
                <xsd:element ref="ns1:_dlc_Exempt" minOccurs="0"/>
                <xsd:element ref="ns2:i47fb315bdb842ee831c2bb8c1b1b5e7" minOccurs="0"/>
                <xsd:element ref="ns2:TaxCatchAll" minOccurs="0"/>
                <xsd:element ref="ns2:TaxCatchAllLabel" minOccurs="0"/>
                <xsd:element ref="ns2:odad174479a8408e9d2b3acc1e7164a2"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8"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24b4933-f059-4a0d-a4a9-3bc4a9b01e71" elementFormDefault="qualified">
    <xsd:import namespace="http://schemas.microsoft.com/office/2006/documentManagement/types"/>
    <xsd:import namespace="http://schemas.microsoft.com/office/infopath/2007/PartnerControls"/>
    <xsd:element name="Expiry_x0020_Date" ma:index="3" ma:displayName="Expiry Date" ma:format="DateOnly" ma:internalName="Expiry_x0020_Date">
      <xsd:simpleType>
        <xsd:restriction base="dms:DateTime"/>
      </xsd:simpleType>
    </xsd:element>
    <xsd:element name="i47fb315bdb842ee831c2bb8c1b1b5e7" ma:index="9" nillable="true" ma:taxonomy="true" ma:internalName="i47fb315bdb842ee831c2bb8c1b1b5e7" ma:taxonomyFieldName="BusinessArea" ma:displayName="Business Area" ma:readOnly="false" ma:default="" ma:fieldId="{247fb315-bdb8-42ee-831c-2bb8c1b1b5e7}" ma:sspId="a06ea07a-e02c-4bf3-829b-f710bd323447" ma:termSetId="ce930c0c-64e6-4902-8594-c0567a81786a" ma:anchorId="00000000-0000-0000-0000-000000000000" ma:open="false" ma:isKeyword="false">
      <xsd:complexType>
        <xsd:sequence>
          <xsd:element ref="pc:Terms" minOccurs="0" maxOccurs="1"/>
        </xsd:sequence>
      </xsd:complexType>
    </xsd:element>
    <xsd:element name="TaxCatchAll" ma:index="10" nillable="true" ma:displayName="Taxonomy Catch All Column" ma:description="" ma:hidden="true" ma:list="{0b0288d4-e8da-4266-8c13-15e4a3943478}" ma:internalName="TaxCatchAll" ma:showField="CatchAllData" ma:web="21beec8c-eb45-4008-9823-41d7f783b71c">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0b0288d4-e8da-4266-8c13-15e4a3943478}" ma:internalName="TaxCatchAllLabel" ma:readOnly="true" ma:showField="CatchAllDataLabel" ma:web="21beec8c-eb45-4008-9823-41d7f783b71c">
      <xsd:complexType>
        <xsd:complexContent>
          <xsd:extension base="dms:MultiChoiceLookup">
            <xsd:sequence>
              <xsd:element name="Value" type="dms:Lookup" maxOccurs="unbounded" minOccurs="0" nillable="true"/>
            </xsd:sequence>
          </xsd:extension>
        </xsd:complexContent>
      </xsd:complexType>
    </xsd:element>
    <xsd:element name="odad174479a8408e9d2b3acc1e7164a2" ma:index="14" ma:taxonomy="true" ma:internalName="odad174479a8408e9d2b3acc1e7164a2" ma:taxonomyFieldName="Scope" ma:displayName="Scope" ma:default="" ma:fieldId="{8dad1744-79a8-408e-9d2b-3acc1e7164a2}" ma:taxonomyMulti="true" ma:sspId="a06ea07a-e02c-4bf3-829b-f710bd323447" ma:termSetId="3ec2d3d6-7472-4308-a53c-98e5a3f43352"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i47fb315bdb842ee831c2bb8c1b1b5e7 xmlns="824b4933-f059-4a0d-a4a9-3bc4a9b01e71">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2c8c6606-567c-4731-a458-35321193393a</TermId>
        </TermInfo>
      </Terms>
    </i47fb315bdb842ee831c2bb8c1b1b5e7>
    <odad174479a8408e9d2b3acc1e7164a2 xmlns="824b4933-f059-4a0d-a4a9-3bc4a9b01e71">
      <Terms xmlns="http://schemas.microsoft.com/office/infopath/2007/PartnerControls">
        <TermInfo xmlns="http://schemas.microsoft.com/office/infopath/2007/PartnerControls">
          <TermName xmlns="http://schemas.microsoft.com/office/infopath/2007/PartnerControls">North America</TermName>
          <TermId xmlns="http://schemas.microsoft.com/office/infopath/2007/PartnerControls">000e8278-63cb-4247-902c-27630e5c5ff7</TermId>
        </TermInfo>
      </Terms>
    </odad174479a8408e9d2b3acc1e7164a2>
    <TaxCatchAll xmlns="824b4933-f059-4a0d-a4a9-3bc4a9b01e71">
      <Value>2</Value>
      <Value>3</Value>
    </TaxCatchAll>
    <Expiry_x0020_Date xmlns="824b4933-f059-4a0d-a4a9-3bc4a9b01e71">2018-04-30T07:00:00+00:00</Expiry_x0020_Date>
  </documentManagement>
</p:properties>
</file>

<file path=customXml/item5.xml><?xml version="1.0" encoding="utf-8"?>
<?mso-contentType ?>
<SharedContentType xmlns="Microsoft.SharePoint.Taxonomy.ContentTypeSync" SourceId="a06ea07a-e02c-4bf3-829b-f710bd323447" ContentTypeId="0x010100E88C1BB2166FDD4E8F85F94F257EEBC3" PreviousValue="false"/>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003C72-E990-46CA-B392-4EACA9FAFFC5}">
  <ds:schemaRefs>
    <ds:schemaRef ds:uri="http://schemas.microsoft.com/sharepoint/events"/>
  </ds:schemaRefs>
</ds:datastoreItem>
</file>

<file path=customXml/itemProps2.xml><?xml version="1.0" encoding="utf-8"?>
<ds:datastoreItem xmlns:ds="http://schemas.openxmlformats.org/officeDocument/2006/customXml" ds:itemID="{B75C1EED-EF6E-4C97-93F2-29A0423C2148}">
  <ds:schemaRefs>
    <ds:schemaRef ds:uri="office.server.policy"/>
  </ds:schemaRefs>
</ds:datastoreItem>
</file>

<file path=customXml/itemProps3.xml><?xml version="1.0" encoding="utf-8"?>
<ds:datastoreItem xmlns:ds="http://schemas.openxmlformats.org/officeDocument/2006/customXml" ds:itemID="{D0566895-D632-474B-B872-D1D8340AE8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24b4933-f059-4a0d-a4a9-3bc4a9b01e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90AAF8E-3A34-4926-ABAD-157B2963DB4C}">
  <ds:schemaRef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824b4933-f059-4a0d-a4a9-3bc4a9b01e71"/>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5.xml><?xml version="1.0" encoding="utf-8"?>
<ds:datastoreItem xmlns:ds="http://schemas.openxmlformats.org/officeDocument/2006/customXml" ds:itemID="{5E6329AE-D056-48F1-97DA-D9E8F81490AE}">
  <ds:schemaRefs>
    <ds:schemaRef ds:uri="Microsoft.SharePoint.Taxonomy.ContentTypeSync"/>
  </ds:schemaRefs>
</ds:datastoreItem>
</file>

<file path=customXml/itemProps6.xml><?xml version="1.0" encoding="utf-8"?>
<ds:datastoreItem xmlns:ds="http://schemas.openxmlformats.org/officeDocument/2006/customXml" ds:itemID="{29CDE9D3-B8EF-4FFD-AF8B-C0EA69CAC9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TotalTime>
  <Words>1836</Words>
  <Application>Microsoft Office PowerPoint</Application>
  <PresentationFormat>Widescreen</PresentationFormat>
  <Paragraphs>303</Paragraphs>
  <Slides>35</Slides>
  <Notes>15</Notes>
  <HiddenSlides>2</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35</vt:i4>
      </vt:variant>
    </vt:vector>
  </HeadingPairs>
  <TitlesOfParts>
    <vt:vector size="57" baseType="lpstr">
      <vt:lpstr>Arial</vt:lpstr>
      <vt:lpstr>Arial Unicode MS</vt:lpstr>
      <vt:lpstr>Avenir Book</vt:lpstr>
      <vt:lpstr>Avenir Heavy</vt:lpstr>
      <vt:lpstr>Avenir Light</vt:lpstr>
      <vt:lpstr>Calibri</vt:lpstr>
      <vt:lpstr>Calibri Light</vt:lpstr>
      <vt:lpstr>Segoe UI</vt:lpstr>
      <vt:lpstr>Segoe UI  </vt:lpstr>
      <vt:lpstr>Segoe UI Light</vt:lpstr>
      <vt:lpstr>Segoe UI Semibold</vt:lpstr>
      <vt:lpstr>Segoe UI Semilight</vt:lpstr>
      <vt:lpstr>Segoe UI Web (West European)</vt:lpstr>
      <vt:lpstr>Wingdings</vt:lpstr>
      <vt:lpstr>Hitachi Solutions - Optional Layouts</vt:lpstr>
      <vt:lpstr>Office Theme</vt:lpstr>
      <vt:lpstr>HitachiSolutions BLANK Template</vt:lpstr>
      <vt:lpstr>1_Hitachi Solutions Template - Logo Footer</vt:lpstr>
      <vt:lpstr>HitachiSolutions UPDATED Template</vt:lpstr>
      <vt:lpstr>WHITE TEMPLATE</vt:lpstr>
      <vt:lpstr>9-51052_Microsoft_Ready_Template_Light</vt:lpstr>
      <vt:lpstr>3_WHITE TEMPLATE</vt:lpstr>
      <vt:lpstr>PowerPoint Presentation</vt:lpstr>
      <vt:lpstr>Open Doors with the Power Platform</vt:lpstr>
      <vt:lpstr>Agenda</vt:lpstr>
      <vt:lpstr>Speakers</vt:lpstr>
      <vt:lpstr>Microsoft Power Platform</vt:lpstr>
      <vt:lpstr>Microsoft Power Platform</vt:lpstr>
      <vt:lpstr>Experience your data with Power BI</vt:lpstr>
      <vt:lpstr>Anatomy of a dashboard</vt:lpstr>
      <vt:lpstr>Microsoft Power Platform</vt:lpstr>
      <vt:lpstr>Build apps for web and mobile with Power Apps</vt:lpstr>
      <vt:lpstr>Anatomy of an app</vt:lpstr>
      <vt:lpstr>Microsoft Power Platform</vt:lpstr>
      <vt:lpstr>Automate and integrate business processes with Power Automate</vt:lpstr>
      <vt:lpstr>Anatomy of a workflow</vt:lpstr>
      <vt:lpstr>The total is greater than the sum of the parts…</vt:lpstr>
      <vt:lpstr>Put all your data to work with Common Data Service</vt:lpstr>
      <vt:lpstr>PowerPoint Presentation</vt:lpstr>
      <vt:lpstr>PowerPoint Presentation</vt:lpstr>
      <vt:lpstr>PowerPoint Presentation</vt:lpstr>
      <vt:lpstr>Customize, extend, and build all the apps you need</vt:lpstr>
      <vt:lpstr>PowerPoint Presentation</vt:lpstr>
      <vt:lpstr>PowerPoint Presentation</vt:lpstr>
      <vt:lpstr>Integration + Connectivity</vt:lpstr>
      <vt:lpstr>Templates help users to get started</vt:lpstr>
      <vt:lpstr>Flow vs. Workflow</vt:lpstr>
      <vt:lpstr>Compliance and security</vt:lpstr>
      <vt:lpstr>Why Power Automate with Dynamics 365 Finance and supply chain management </vt:lpstr>
      <vt:lpstr>How ? </vt:lpstr>
      <vt:lpstr>Power Apps with F&amp;O</vt:lpstr>
      <vt:lpstr>Power Automate with F&amp;O</vt:lpstr>
      <vt:lpstr>AI Builder</vt:lpstr>
      <vt:lpstr>Offline Apps</vt:lpstr>
      <vt:lpstr>Working with images</vt:lpstr>
      <vt:lpstr>Wrapping up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Lindstrom</dc:creator>
  <cp:lastModifiedBy>Sukrut Parab</cp:lastModifiedBy>
  <cp:revision>11</cp:revision>
  <dcterms:created xsi:type="dcterms:W3CDTF">2020-01-20T19:02:30Z</dcterms:created>
  <dcterms:modified xsi:type="dcterms:W3CDTF">2020-01-20T23:41:55Z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a58a55-8d55-4c7b-aa85-1ae890a4cc64_Enabled">
    <vt:lpwstr>True</vt:lpwstr>
  </property>
  <property fmtid="{D5CDD505-2E9C-101B-9397-08002B2CF9AE}" pid="3" name="MSIP_Label_50a58a55-8d55-4c7b-aa85-1ae890a4cc64_SiteId">
    <vt:lpwstr>e85feadf-11e7-47bb-a160-43b98dcc96f1</vt:lpwstr>
  </property>
  <property fmtid="{D5CDD505-2E9C-101B-9397-08002B2CF9AE}" pid="4" name="MSIP_Label_50a58a55-8d55-4c7b-aa85-1ae890a4cc64_Owner">
    <vt:lpwstr>sparab@hsdyn.com</vt:lpwstr>
  </property>
  <property fmtid="{D5CDD505-2E9C-101B-9397-08002B2CF9AE}" pid="5" name="MSIP_Label_50a58a55-8d55-4c7b-aa85-1ae890a4cc64_SetDate">
    <vt:lpwstr>2020-01-20T23:09:33.5988661Z</vt:lpwstr>
  </property>
  <property fmtid="{D5CDD505-2E9C-101B-9397-08002B2CF9AE}" pid="6" name="MSIP_Label_50a58a55-8d55-4c7b-aa85-1ae890a4cc64_Name">
    <vt:lpwstr>Internal - Customer</vt:lpwstr>
  </property>
  <property fmtid="{D5CDD505-2E9C-101B-9397-08002B2CF9AE}" pid="7" name="MSIP_Label_50a58a55-8d55-4c7b-aa85-1ae890a4cc64_Application">
    <vt:lpwstr>Microsoft Azure Information Protection</vt:lpwstr>
  </property>
  <property fmtid="{D5CDD505-2E9C-101B-9397-08002B2CF9AE}" pid="8" name="MSIP_Label_50a58a55-8d55-4c7b-aa85-1ae890a4cc64_ActionId">
    <vt:lpwstr>62b8a5f3-bd5a-4e90-91f3-3a7b9488ae15</vt:lpwstr>
  </property>
  <property fmtid="{D5CDD505-2E9C-101B-9397-08002B2CF9AE}" pid="9" name="MSIP_Label_50a58a55-8d55-4c7b-aa85-1ae890a4cc64_Extended_MSFT_Method">
    <vt:lpwstr>Automatic</vt:lpwstr>
  </property>
  <property fmtid="{D5CDD505-2E9C-101B-9397-08002B2CF9AE}" pid="10" name="Sensitivity">
    <vt:lpwstr>Internal - Customer</vt:lpwstr>
  </property>
</Properties>
</file>